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5143500" cx="9144000"/>
  <p:notesSz cx="6858000" cy="9144000"/>
  <p:embeddedFontLst>
    <p:embeddedFont>
      <p:font typeface="IBM Plex Sans"/>
      <p:regular r:id="rId50"/>
      <p:bold r:id="rId51"/>
      <p:italic r:id="rId52"/>
      <p:boldItalic r:id="rId53"/>
    </p:embeddedFont>
    <p:embeddedFont>
      <p:font typeface="Overpass"/>
      <p:regular r:id="rId54"/>
      <p:bold r:id="rId55"/>
      <p:italic r:id="rId56"/>
      <p:boldItalic r:id="rId57"/>
    </p:embeddedFont>
    <p:embeddedFont>
      <p:font typeface="IBM Plex Mono SemiBold"/>
      <p:regular r:id="rId58"/>
      <p:bold r:id="rId59"/>
      <p:italic r:id="rId60"/>
      <p:boldItalic r:id="rId61"/>
    </p:embeddedFont>
    <p:embeddedFont>
      <p:font typeface="Overpass SemiBold"/>
      <p:regular r:id="rId62"/>
      <p:bold r:id="rId63"/>
      <p:italic r:id="rId64"/>
      <p:boldItalic r:id="rId65"/>
    </p:embeddedFont>
    <p:embeddedFont>
      <p:font typeface="IBM Plex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OverpassSemiBold-regular.fntdata"/><Relationship Id="rId61" Type="http://schemas.openxmlformats.org/officeDocument/2006/relationships/font" Target="fonts/IBMPlexMonoSemiBold-boldItalic.fntdata"/><Relationship Id="rId20" Type="http://schemas.openxmlformats.org/officeDocument/2006/relationships/slide" Target="slides/slide16.xml"/><Relationship Id="rId64" Type="http://schemas.openxmlformats.org/officeDocument/2006/relationships/font" Target="fonts/OverpassSemiBold-italic.fntdata"/><Relationship Id="rId63" Type="http://schemas.openxmlformats.org/officeDocument/2006/relationships/font" Target="fonts/OverpassSemiBold-bold.fntdata"/><Relationship Id="rId22" Type="http://schemas.openxmlformats.org/officeDocument/2006/relationships/slide" Target="slides/slide18.xml"/><Relationship Id="rId66" Type="http://schemas.openxmlformats.org/officeDocument/2006/relationships/font" Target="fonts/IBMPlexMono-regular.fntdata"/><Relationship Id="rId21" Type="http://schemas.openxmlformats.org/officeDocument/2006/relationships/slide" Target="slides/slide17.xml"/><Relationship Id="rId65" Type="http://schemas.openxmlformats.org/officeDocument/2006/relationships/font" Target="fonts/OverpassSemiBold-boldItalic.fntdata"/><Relationship Id="rId24" Type="http://schemas.openxmlformats.org/officeDocument/2006/relationships/slide" Target="slides/slide20.xml"/><Relationship Id="rId68" Type="http://schemas.openxmlformats.org/officeDocument/2006/relationships/font" Target="fonts/IBMPlexMono-italic.fntdata"/><Relationship Id="rId23" Type="http://schemas.openxmlformats.org/officeDocument/2006/relationships/slide" Target="slides/slide19.xml"/><Relationship Id="rId67" Type="http://schemas.openxmlformats.org/officeDocument/2006/relationships/font" Target="fonts/IBMPlexMono-bold.fntdata"/><Relationship Id="rId60" Type="http://schemas.openxmlformats.org/officeDocument/2006/relationships/font" Target="fonts/IBMPlexMonoSemi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IBMPlexMono-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IBMPlexSans-bold.fntdata"/><Relationship Id="rId50" Type="http://schemas.openxmlformats.org/officeDocument/2006/relationships/font" Target="fonts/IBMPlexSans-regular.fntdata"/><Relationship Id="rId53" Type="http://schemas.openxmlformats.org/officeDocument/2006/relationships/font" Target="fonts/IBMPlexSans-boldItalic.fntdata"/><Relationship Id="rId52" Type="http://schemas.openxmlformats.org/officeDocument/2006/relationships/font" Target="fonts/IBMPlexSans-italic.fntdata"/><Relationship Id="rId11" Type="http://schemas.openxmlformats.org/officeDocument/2006/relationships/slide" Target="slides/slide7.xml"/><Relationship Id="rId55" Type="http://schemas.openxmlformats.org/officeDocument/2006/relationships/font" Target="fonts/Overpass-bold.fntdata"/><Relationship Id="rId10" Type="http://schemas.openxmlformats.org/officeDocument/2006/relationships/slide" Target="slides/slide6.xml"/><Relationship Id="rId54" Type="http://schemas.openxmlformats.org/officeDocument/2006/relationships/font" Target="fonts/Overpass-regular.fntdata"/><Relationship Id="rId13" Type="http://schemas.openxmlformats.org/officeDocument/2006/relationships/slide" Target="slides/slide9.xml"/><Relationship Id="rId57" Type="http://schemas.openxmlformats.org/officeDocument/2006/relationships/font" Target="fonts/Overpass-boldItalic.fntdata"/><Relationship Id="rId12" Type="http://schemas.openxmlformats.org/officeDocument/2006/relationships/slide" Target="slides/slide8.xml"/><Relationship Id="rId56" Type="http://schemas.openxmlformats.org/officeDocument/2006/relationships/font" Target="fonts/Overpass-italic.fntdata"/><Relationship Id="rId15" Type="http://schemas.openxmlformats.org/officeDocument/2006/relationships/slide" Target="slides/slide11.xml"/><Relationship Id="rId59" Type="http://schemas.openxmlformats.org/officeDocument/2006/relationships/font" Target="fonts/IBMPlexMonoSemiBold-bold.fntdata"/><Relationship Id="rId14" Type="http://schemas.openxmlformats.org/officeDocument/2006/relationships/slide" Target="slides/slide10.xml"/><Relationship Id="rId58" Type="http://schemas.openxmlformats.org/officeDocument/2006/relationships/font" Target="fonts/IBMPlexMonoSemiBo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4855d5c3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4855d5c3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efbf7fad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efbf7fad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efbf7fad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efbf7fad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defbf7fad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defbf7fad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defbf7fad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defbf7fad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efbf7fad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efbf7fad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efbf7fad1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defbf7fad1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efbf7fad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defbf7fad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efbf7fad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defbf7fad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defbf7fad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defbf7fad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defbf7fad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defbf7fad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cc197c41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cc197c41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efbf7fad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efbf7fad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efbf7fad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efbf7fad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efbf7fad1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defbf7fad1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efbf7fad1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defbf7fad1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efbf7fad1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efbf7fad1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efbf7fad1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efbf7fad1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efbf7fad1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efbf7fad1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efbf7fad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efbf7fad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efbf7fad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efbf7fad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efbf7fad1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efbf7fad1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cc197c41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cc197c41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efbf7fad1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efbf7fad1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defbf7fad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defbf7fad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efbf7fad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efbf7fad1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efbf7fad1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efbf7fad1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efbf7fad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efbf7fad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efbf7fad1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efbf7fad1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defbf7fad1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defbf7fad1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defbf7fad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defbf7fad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efbf7fad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efbf7fad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defbf7fad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defbf7fad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bcc197c41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bcc197c41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efbf7fad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efbf7fad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defbf7fad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defbf7fad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defbf7fad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defbf7fad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bcc9e990e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bcc9e990e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cc9e990e3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cc9e990e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602946da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602946da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cc197c41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cc197c41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efbf7fad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efbf7fad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defbf7fad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defbf7fad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defbf7fad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defbf7fa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efbf7fad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efbf7fad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Overpass"/>
              <a:buNone/>
              <a:defRPr sz="2800">
                <a:latin typeface="Overpass"/>
                <a:ea typeface="Overpass"/>
                <a:cs typeface="Overpass"/>
                <a:sym typeface="Overpas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 name="Google Shape;20;p4"/>
          <p:cNvSpPr txBox="1"/>
          <p:nvPr>
            <p:ph idx="1" type="body"/>
          </p:nvPr>
        </p:nvSpPr>
        <p:spPr>
          <a:xfrm>
            <a:off x="311700" y="1250138"/>
            <a:ext cx="7929000" cy="29409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SzPts val="2200"/>
              <a:buChar char="■"/>
              <a:defRPr sz="2200"/>
            </a:lvl1pPr>
            <a:lvl2pPr indent="-342900" lvl="1" marL="914400" rtl="0">
              <a:spcBef>
                <a:spcPts val="1600"/>
              </a:spcBef>
              <a:spcAft>
                <a:spcPts val="0"/>
              </a:spcAft>
              <a:buSzPts val="1800"/>
              <a:buChar char="◻"/>
              <a:defRPr sz="18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147950"/>
            <a:ext cx="58749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8248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Font typeface="Overpass SemiBold"/>
              <a:buNone/>
              <a:defRPr sz="2100">
                <a:latin typeface="Overpass SemiBold"/>
                <a:ea typeface="Overpass SemiBold"/>
                <a:cs typeface="Overpass SemiBold"/>
                <a:sym typeface="Overpass SemiBold"/>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Font typeface="Overpass"/>
              <a:buNone/>
              <a:defRPr>
                <a:latin typeface="Overpass"/>
                <a:ea typeface="Overpass"/>
                <a:cs typeface="Overpass"/>
                <a:sym typeface="Overpass"/>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hyperlink" Target="mailto:hi@sikalabs.com" TargetMode="External"/><Relationship Id="rId3" Type="http://schemas.openxmlformats.org/officeDocument/2006/relationships/hyperlink" Target="https://sikalabs.com" TargetMode="External"/><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1.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05250"/>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E1E1E1"/>
              </a:buClr>
              <a:buSzPts val="2500"/>
              <a:buFont typeface="IBM Plex Mono"/>
              <a:buNone/>
              <a:defRPr b="1" sz="2500">
                <a:solidFill>
                  <a:srgbClr val="E1E1E1"/>
                </a:solidFill>
                <a:latin typeface="IBM Plex Mono"/>
                <a:ea typeface="IBM Plex Mono"/>
                <a:cs typeface="IBM Plex Mono"/>
                <a:sym typeface="IBM Plex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50138"/>
            <a:ext cx="7929000" cy="29409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C8BFB0"/>
              </a:buClr>
              <a:buSzPts val="1800"/>
              <a:buFont typeface="IBM Plex Sans"/>
              <a:buChar char="■"/>
              <a:defRPr sz="1800">
                <a:solidFill>
                  <a:srgbClr val="E1E1E1"/>
                </a:solidFill>
                <a:latin typeface="IBM Plex Sans"/>
                <a:ea typeface="IBM Plex Sans"/>
                <a:cs typeface="IBM Plex Sans"/>
                <a:sym typeface="IBM Plex Sans"/>
              </a:defRPr>
            </a:lvl1pPr>
            <a:lvl2pPr indent="-317500" lvl="1" marL="9144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2pPr>
            <a:lvl3pPr indent="-317500" lvl="2" marL="13716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3pPr>
            <a:lvl4pPr indent="-317500" lvl="3" marL="1828800" rtl="0">
              <a:lnSpc>
                <a:spcPct val="115000"/>
              </a:lnSpc>
              <a:spcBef>
                <a:spcPts val="1600"/>
              </a:spcBef>
              <a:spcAft>
                <a:spcPts val="0"/>
              </a:spcAft>
              <a:buClr>
                <a:srgbClr val="E1E1E1"/>
              </a:buClr>
              <a:buSzPts val="1400"/>
              <a:buFont typeface="IBM Plex Sans"/>
              <a:buChar char="▫"/>
              <a:defRPr>
                <a:solidFill>
                  <a:srgbClr val="E1E1E1"/>
                </a:solidFill>
                <a:latin typeface="IBM Plex Sans"/>
                <a:ea typeface="IBM Plex Sans"/>
                <a:cs typeface="IBM Plex Sans"/>
                <a:sym typeface="IBM Plex Sans"/>
              </a:defRPr>
            </a:lvl4pPr>
            <a:lvl5pPr indent="-317500" lvl="4" marL="22860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5pPr>
            <a:lvl6pPr indent="-317500" lvl="5" marL="27432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6pPr>
            <a:lvl7pPr indent="-317500" lvl="6" marL="32004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7pPr>
            <a:lvl8pPr indent="-317500" lvl="7" marL="3657600" rtl="0">
              <a:lnSpc>
                <a:spcPct val="115000"/>
              </a:lnSpc>
              <a:spcBef>
                <a:spcPts val="1600"/>
              </a:spcBef>
              <a:spcAft>
                <a:spcPts val="0"/>
              </a:spcAft>
              <a:buClr>
                <a:srgbClr val="C8BFB0"/>
              </a:buClr>
              <a:buSzPts val="1400"/>
              <a:buFont typeface="IBM Plex Sans"/>
              <a:buChar char="▫"/>
              <a:defRPr>
                <a:solidFill>
                  <a:srgbClr val="E1E1E1"/>
                </a:solidFill>
                <a:latin typeface="IBM Plex Sans"/>
                <a:ea typeface="IBM Plex Sans"/>
                <a:cs typeface="IBM Plex Sans"/>
                <a:sym typeface="IBM Plex Sans"/>
              </a:defRPr>
            </a:lvl8pPr>
            <a:lvl9pPr indent="-317500" lvl="8" marL="4114800" rtl="0">
              <a:lnSpc>
                <a:spcPct val="115000"/>
              </a:lnSpc>
              <a:spcBef>
                <a:spcPts val="1600"/>
              </a:spcBef>
              <a:spcAft>
                <a:spcPts val="1600"/>
              </a:spcAft>
              <a:buClr>
                <a:srgbClr val="C8BFB0"/>
              </a:buClr>
              <a:buSzPts val="1400"/>
              <a:buFont typeface="IBM Plex Sans"/>
              <a:buChar char="▫"/>
              <a:defRPr>
                <a:solidFill>
                  <a:srgbClr val="E1E1E1"/>
                </a:solidFill>
                <a:latin typeface="IBM Plex Sans"/>
                <a:ea typeface="IBM Plex Sans"/>
                <a:cs typeface="IBM Plex Sans"/>
                <a:sym typeface="IBM Plex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ph idx="2" type="title"/>
          </p:nvPr>
        </p:nvSpPr>
        <p:spPr>
          <a:xfrm>
            <a:off x="311700" y="703375"/>
            <a:ext cx="7033800" cy="56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800">
                <a:solidFill>
                  <a:srgbClr val="808080"/>
                </a:solidFill>
                <a:latin typeface="IBM Plex Mono SemiBold"/>
                <a:ea typeface="IBM Plex Mono SemiBold"/>
                <a:cs typeface="IBM Plex Mono SemiBold"/>
                <a:sym typeface="IBM Plex Mono SemiBold"/>
              </a:defRPr>
            </a:lvl1pPr>
            <a:lvl2pPr lvl="1" rtl="0">
              <a:spcBef>
                <a:spcPts val="0"/>
              </a:spcBef>
              <a:spcAft>
                <a:spcPts val="0"/>
              </a:spcAft>
              <a:buNone/>
              <a:defRPr>
                <a:latin typeface="Arial"/>
                <a:ea typeface="Arial"/>
                <a:cs typeface="Arial"/>
                <a:sym typeface="Arial"/>
              </a:defRPr>
            </a:lvl2pPr>
            <a:lvl3pPr lvl="2" rtl="0">
              <a:spcBef>
                <a:spcPts val="0"/>
              </a:spcBef>
              <a:spcAft>
                <a:spcPts val="0"/>
              </a:spcAft>
              <a:buNone/>
              <a:defRPr>
                <a:latin typeface="Arial"/>
                <a:ea typeface="Arial"/>
                <a:cs typeface="Arial"/>
                <a:sym typeface="Arial"/>
              </a:defRPr>
            </a:lvl3pPr>
            <a:lvl4pPr lvl="3" rtl="0">
              <a:spcBef>
                <a:spcPts val="0"/>
              </a:spcBef>
              <a:spcAft>
                <a:spcPts val="0"/>
              </a:spcAft>
              <a:buNone/>
              <a:defRPr>
                <a:latin typeface="Arial"/>
                <a:ea typeface="Arial"/>
                <a:cs typeface="Arial"/>
                <a:sym typeface="Arial"/>
              </a:defRPr>
            </a:lvl4pPr>
            <a:lvl5pPr lvl="4" rtl="0">
              <a:spcBef>
                <a:spcPts val="0"/>
              </a:spcBef>
              <a:spcAft>
                <a:spcPts val="0"/>
              </a:spcAft>
              <a:buNone/>
              <a:defRPr>
                <a:latin typeface="Arial"/>
                <a:ea typeface="Arial"/>
                <a:cs typeface="Arial"/>
                <a:sym typeface="Arial"/>
              </a:defRPr>
            </a:lvl5pPr>
            <a:lvl6pPr lvl="5" rtl="0">
              <a:spcBef>
                <a:spcPts val="0"/>
              </a:spcBef>
              <a:spcAft>
                <a:spcPts val="0"/>
              </a:spcAft>
              <a:buNone/>
              <a:defRPr>
                <a:latin typeface="Arial"/>
                <a:ea typeface="Arial"/>
                <a:cs typeface="Arial"/>
                <a:sym typeface="Arial"/>
              </a:defRPr>
            </a:lvl6pPr>
            <a:lvl7pPr lvl="6" rtl="0">
              <a:spcBef>
                <a:spcPts val="0"/>
              </a:spcBef>
              <a:spcAft>
                <a:spcPts val="0"/>
              </a:spcAft>
              <a:buNone/>
              <a:defRPr>
                <a:latin typeface="Arial"/>
                <a:ea typeface="Arial"/>
                <a:cs typeface="Arial"/>
                <a:sym typeface="Arial"/>
              </a:defRPr>
            </a:lvl7pPr>
            <a:lvl8pPr lvl="7" rtl="0">
              <a:spcBef>
                <a:spcPts val="0"/>
              </a:spcBef>
              <a:spcAft>
                <a:spcPts val="0"/>
              </a:spcAft>
              <a:buNone/>
              <a:defRPr>
                <a:latin typeface="Arial"/>
                <a:ea typeface="Arial"/>
                <a:cs typeface="Arial"/>
                <a:sym typeface="Arial"/>
              </a:defRPr>
            </a:lvl8pPr>
            <a:lvl9pPr lvl="8" rtl="0">
              <a:spcBef>
                <a:spcPts val="0"/>
              </a:spcBef>
              <a:spcAft>
                <a:spcPts val="0"/>
              </a:spcAft>
              <a:buNone/>
              <a:defRPr>
                <a:latin typeface="Arial"/>
                <a:ea typeface="Arial"/>
                <a:cs typeface="Arial"/>
                <a:sym typeface="Arial"/>
              </a:defRPr>
            </a:lvl9pPr>
          </a:lstStyle>
          <a:p/>
        </p:txBody>
      </p:sp>
      <p:sp>
        <p:nvSpPr>
          <p:cNvPr id="10" name="Google Shape;10;p1"/>
          <p:cNvSpPr txBox="1"/>
          <p:nvPr/>
        </p:nvSpPr>
        <p:spPr>
          <a:xfrm>
            <a:off x="311700" y="4663225"/>
            <a:ext cx="61497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E1E1E1"/>
                </a:solidFill>
                <a:latin typeface="IBM Plex Sans"/>
                <a:ea typeface="IBM Plex Sans"/>
                <a:cs typeface="IBM Plex Sans"/>
                <a:sym typeface="IBM Plex Sans"/>
              </a:rPr>
              <a:t>SikaLabs s.r.o.          </a:t>
            </a:r>
            <a:r>
              <a:rPr b="1" lang="en" sz="1200">
                <a:solidFill>
                  <a:schemeClr val="hlink"/>
                </a:solidFill>
                <a:uFill>
                  <a:noFill/>
                </a:uFill>
                <a:latin typeface="IBM Plex Sans"/>
                <a:ea typeface="IBM Plex Sans"/>
                <a:cs typeface="IBM Plex Sans"/>
                <a:sym typeface="IBM Plex Sans"/>
                <a:hlinkClick r:id="rId2"/>
              </a:rPr>
              <a:t>hi@sikalabs.com</a:t>
            </a:r>
            <a:r>
              <a:rPr b="1" lang="en" sz="1200">
                <a:latin typeface="IBM Plex Sans"/>
                <a:ea typeface="IBM Plex Sans"/>
                <a:cs typeface="IBM Plex Sans"/>
                <a:sym typeface="IBM Plex Sans"/>
              </a:rPr>
              <a:t>          </a:t>
            </a:r>
            <a:r>
              <a:rPr b="1" lang="en" sz="1200">
                <a:solidFill>
                  <a:schemeClr val="hlink"/>
                </a:solidFill>
                <a:uFill>
                  <a:noFill/>
                </a:uFill>
                <a:latin typeface="IBM Plex Sans"/>
                <a:ea typeface="IBM Plex Sans"/>
                <a:cs typeface="IBM Plex Sans"/>
                <a:sym typeface="IBM Plex Sans"/>
                <a:hlinkClick r:id="rId3"/>
              </a:rPr>
              <a:t>sikalabs.com</a:t>
            </a:r>
            <a:endParaRPr b="1" sz="1200">
              <a:solidFill>
                <a:srgbClr val="E1E1E1"/>
              </a:solidFill>
              <a:latin typeface="IBM Plex Sans"/>
              <a:ea typeface="IBM Plex Sans"/>
              <a:cs typeface="IBM Plex Sans"/>
              <a:sym typeface="IBM Plex Sans"/>
            </a:endParaRP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ondrej@sika.io" TargetMode="External"/><Relationship Id="rId4" Type="http://schemas.openxmlformats.org/officeDocument/2006/relationships/image" Target="../media/image7.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8.png"/><Relationship Id="rId7" Type="http://schemas.openxmlformats.org/officeDocument/2006/relationships/image" Target="../media/image25.png"/><Relationship Id="rId8"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25.png"/><Relationship Id="rId5"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5.png"/><Relationship Id="rId7" Type="http://schemas.openxmlformats.org/officeDocument/2006/relationships/image" Target="../media/image31.png"/><Relationship Id="rId8"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idx="1" type="subTitle"/>
          </p:nvPr>
        </p:nvSpPr>
        <p:spPr>
          <a:xfrm>
            <a:off x="311700" y="3023225"/>
            <a:ext cx="8520600" cy="160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Ondřej Šika</a:t>
            </a:r>
            <a:endParaRPr sz="24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Freelance &amp; </a:t>
            </a:r>
            <a:r>
              <a:rPr lang="en" sz="1200">
                <a:solidFill>
                  <a:srgbClr val="FFFFFF"/>
                </a:solidFill>
              </a:rPr>
              <a:t>SikaLabs</a:t>
            </a:r>
            <a:r>
              <a:rPr lang="en" sz="1200">
                <a:solidFill>
                  <a:srgbClr val="FFFFFF"/>
                </a:solidFill>
              </a:rPr>
              <a:t> s.r.o.</a:t>
            </a:r>
            <a:endParaRPr sz="1200">
              <a:solidFill>
                <a:srgbClr val="FFFFFF"/>
              </a:solidFill>
            </a:endParaRPr>
          </a:p>
          <a:p>
            <a:pPr indent="0" lvl="0" marL="0" rtl="0" algn="l">
              <a:spcBef>
                <a:spcPts val="0"/>
              </a:spcBef>
              <a:spcAft>
                <a:spcPts val="0"/>
              </a:spcAft>
              <a:buClr>
                <a:schemeClr val="dk1"/>
              </a:buClr>
              <a:buSzPts val="1100"/>
              <a:buFont typeface="Arial"/>
              <a:buNone/>
            </a:pPr>
            <a:r>
              <a:t/>
            </a:r>
            <a:endParaRPr sz="800">
              <a:solidFill>
                <a:srgbClr val="FFFFFF"/>
              </a:solidFill>
            </a:endParaRPr>
          </a:p>
          <a:p>
            <a:pPr indent="0" lvl="0" marL="0" rtl="0" algn="l">
              <a:spcBef>
                <a:spcPts val="0"/>
              </a:spcBef>
              <a:spcAft>
                <a:spcPts val="0"/>
              </a:spcAft>
              <a:buClr>
                <a:schemeClr val="dk1"/>
              </a:buClr>
              <a:buSzPts val="1100"/>
              <a:buFont typeface="Arial"/>
              <a:buNone/>
            </a:pPr>
            <a:r>
              <a:rPr lang="en" sz="1600">
                <a:solidFill>
                  <a:schemeClr val="hlink"/>
                </a:solidFill>
                <a:uFill>
                  <a:noFill/>
                </a:uFill>
                <a:hlinkClick r:id="rId3"/>
              </a:rPr>
              <a:t>ondrej@sika.io</a:t>
            </a:r>
            <a:endParaRPr sz="1600">
              <a:solidFill>
                <a:srgbClr val="FFFFFF"/>
              </a:solidFill>
            </a:endParaRPr>
          </a:p>
          <a:p>
            <a:pPr indent="0" lvl="0" marL="0" rtl="0" algn="l">
              <a:spcBef>
                <a:spcPts val="0"/>
              </a:spcBef>
              <a:spcAft>
                <a:spcPts val="0"/>
              </a:spcAft>
              <a:buClr>
                <a:schemeClr val="dk1"/>
              </a:buClr>
              <a:buSzPts val="1100"/>
              <a:buFont typeface="Arial"/>
              <a:buNone/>
            </a:pPr>
            <a:r>
              <a:rPr lang="en" sz="1600">
                <a:solidFill>
                  <a:srgbClr val="FFFFFF"/>
                </a:solidFill>
              </a:rPr>
              <a:t>@ondrejsika</a:t>
            </a:r>
            <a:endParaRPr sz="1600">
              <a:solidFill>
                <a:srgbClr val="FFFFFF"/>
              </a:solidFill>
            </a:endParaRPr>
          </a:p>
          <a:p>
            <a:pPr indent="0" lvl="0" marL="0" rtl="0" algn="l">
              <a:spcBef>
                <a:spcPts val="0"/>
              </a:spcBef>
              <a:spcAft>
                <a:spcPts val="0"/>
              </a:spcAft>
              <a:buClr>
                <a:schemeClr val="dk1"/>
              </a:buClr>
              <a:buSzPts val="1100"/>
              <a:buFont typeface="Arial"/>
              <a:buNone/>
            </a:pPr>
            <a:r>
              <a:rPr lang="en" sz="1600">
                <a:solidFill>
                  <a:srgbClr val="FFFFFF"/>
                </a:solidFill>
              </a:rPr>
              <a:t>/in/ondrejsika</a:t>
            </a:r>
            <a:endParaRPr sz="1600">
              <a:solidFill>
                <a:srgbClr val="FFFFFF"/>
              </a:solidFill>
            </a:endParaRPr>
          </a:p>
          <a:p>
            <a:pPr indent="0" lvl="0" marL="0" rtl="0" algn="l">
              <a:spcBef>
                <a:spcPts val="0"/>
              </a:spcBef>
              <a:spcAft>
                <a:spcPts val="0"/>
              </a:spcAft>
              <a:buClr>
                <a:schemeClr val="dk1"/>
              </a:buClr>
              <a:buSzPts val="1100"/>
              <a:buFont typeface="Arial"/>
              <a:buNone/>
            </a:pPr>
            <a:r>
              <a:t/>
            </a:r>
            <a:endParaRPr sz="1200">
              <a:solidFill>
                <a:srgbClr val="FFFFFF"/>
              </a:solidFill>
            </a:endParaRPr>
          </a:p>
          <a:p>
            <a:pPr indent="0" lvl="0" marL="0" rtl="0" algn="l">
              <a:spcBef>
                <a:spcPts val="0"/>
              </a:spcBef>
              <a:spcAft>
                <a:spcPts val="0"/>
              </a:spcAft>
              <a:buClr>
                <a:schemeClr val="dk1"/>
              </a:buClr>
              <a:buSzPts val="1100"/>
              <a:buFont typeface="Arial"/>
              <a:buNone/>
            </a:pPr>
            <a:r>
              <a:rPr lang="en" sz="1200">
                <a:solidFill>
                  <a:srgbClr val="FFFFFF"/>
                </a:solidFill>
              </a:rPr>
              <a:t>Cloud Computing Conference,</a:t>
            </a:r>
            <a:br>
              <a:rPr lang="en" sz="1200">
                <a:solidFill>
                  <a:srgbClr val="FFFFFF"/>
                </a:solidFill>
              </a:rPr>
            </a:br>
            <a:r>
              <a:rPr lang="en" sz="1200">
                <a:solidFill>
                  <a:srgbClr val="FFFFFF"/>
                </a:solidFill>
              </a:rPr>
              <a:t>Praha</a:t>
            </a:r>
            <a:r>
              <a:rPr lang="en" sz="1100">
                <a:solidFill>
                  <a:srgbClr val="FFFFFF"/>
                </a:solidFill>
              </a:rPr>
              <a:t>, 22. 5. 2024</a:t>
            </a:r>
            <a:endParaRPr sz="1100">
              <a:solidFill>
                <a:srgbClr val="FFFFFF"/>
              </a:solidFill>
            </a:endParaRPr>
          </a:p>
        </p:txBody>
      </p:sp>
      <p:sp>
        <p:nvSpPr>
          <p:cNvPr id="57" name="Google Shape;57;p13"/>
          <p:cNvSpPr txBox="1"/>
          <p:nvPr>
            <p:ph type="ctrTitle"/>
          </p:nvPr>
        </p:nvSpPr>
        <p:spPr>
          <a:xfrm>
            <a:off x="311700" y="273500"/>
            <a:ext cx="8520600" cy="252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100">
                <a:solidFill>
                  <a:schemeClr val="lt1"/>
                </a:solidFill>
              </a:rPr>
              <a:t>On-premise vs Cloud</a:t>
            </a:r>
            <a:endParaRPr sz="3100">
              <a:solidFill>
                <a:schemeClr val="lt1"/>
              </a:solidFill>
            </a:endParaRPr>
          </a:p>
          <a:p>
            <a:pPr indent="0" lvl="0" marL="0" rtl="0" algn="l">
              <a:spcBef>
                <a:spcPts val="0"/>
              </a:spcBef>
              <a:spcAft>
                <a:spcPts val="0"/>
              </a:spcAft>
              <a:buClr>
                <a:schemeClr val="dk1"/>
              </a:buClr>
              <a:buSzPts val="1100"/>
              <a:buFont typeface="Arial"/>
              <a:buNone/>
            </a:pPr>
            <a:r>
              <a:rPr lang="en" sz="3100">
                <a:solidFill>
                  <a:schemeClr val="lt1"/>
                </a:solidFill>
              </a:rPr>
              <a:t>Kde začít s migrací,</a:t>
            </a:r>
            <a:br>
              <a:rPr lang="en" sz="3100">
                <a:solidFill>
                  <a:schemeClr val="lt1"/>
                </a:solidFill>
              </a:rPr>
            </a:br>
            <a:r>
              <a:rPr lang="en" sz="3100">
                <a:solidFill>
                  <a:schemeClr val="lt1"/>
                </a:solidFill>
              </a:rPr>
              <a:t>jaké jsou pro a proti</a:t>
            </a:r>
            <a:br>
              <a:rPr lang="en" sz="3100">
                <a:solidFill>
                  <a:schemeClr val="lt1"/>
                </a:solidFill>
              </a:rPr>
            </a:br>
            <a:r>
              <a:rPr lang="en" sz="3100">
                <a:solidFill>
                  <a:schemeClr val="lt1"/>
                </a:solidFill>
              </a:rPr>
              <a:t>a čemu se vyvarovat</a:t>
            </a:r>
            <a:endParaRPr sz="3100">
              <a:solidFill>
                <a:schemeClr val="lt1"/>
              </a:solidFill>
            </a:endParaRPr>
          </a:p>
        </p:txBody>
      </p:sp>
      <p:pic>
        <p:nvPicPr>
          <p:cNvPr id="58" name="Google Shape;58;p13"/>
          <p:cNvPicPr preferRelativeResize="0"/>
          <p:nvPr/>
        </p:nvPicPr>
        <p:blipFill>
          <a:blip r:embed="rId4">
            <a:alphaModFix/>
          </a:blip>
          <a:stretch>
            <a:fillRect/>
          </a:stretch>
        </p:blipFill>
        <p:spPr>
          <a:xfrm>
            <a:off x="4529775" y="1962233"/>
            <a:ext cx="9144000" cy="4113682"/>
          </a:xfrm>
          <a:prstGeom prst="rect">
            <a:avLst/>
          </a:prstGeom>
          <a:noFill/>
          <a:ln>
            <a:noFill/>
          </a:ln>
        </p:spPr>
      </p:pic>
      <p:pic>
        <p:nvPicPr>
          <p:cNvPr id="59" name="Google Shape;59;p13"/>
          <p:cNvPicPr preferRelativeResize="0"/>
          <p:nvPr/>
        </p:nvPicPr>
        <p:blipFill>
          <a:blip r:embed="rId5">
            <a:alphaModFix/>
          </a:blip>
          <a:stretch>
            <a:fillRect/>
          </a:stretch>
        </p:blipFill>
        <p:spPr>
          <a:xfrm>
            <a:off x="5560637" y="1802662"/>
            <a:ext cx="1495925" cy="1973350"/>
          </a:xfrm>
          <a:prstGeom prst="rect">
            <a:avLst/>
          </a:prstGeom>
          <a:noFill/>
          <a:ln>
            <a:noFill/>
          </a:ln>
        </p:spPr>
      </p:pic>
      <p:pic>
        <p:nvPicPr>
          <p:cNvPr id="60" name="Google Shape;60;p13"/>
          <p:cNvPicPr preferRelativeResize="0"/>
          <p:nvPr/>
        </p:nvPicPr>
        <p:blipFill>
          <a:blip r:embed="rId6">
            <a:alphaModFix/>
          </a:blip>
          <a:stretch>
            <a:fillRect/>
          </a:stretch>
        </p:blipFill>
        <p:spPr>
          <a:xfrm>
            <a:off x="3976288" y="3101700"/>
            <a:ext cx="1191426" cy="712500"/>
          </a:xfrm>
          <a:prstGeom prst="rect">
            <a:avLst/>
          </a:prstGeom>
          <a:noFill/>
          <a:ln>
            <a:noFill/>
          </a:ln>
        </p:spPr>
      </p:pic>
      <p:pic>
        <p:nvPicPr>
          <p:cNvPr id="61" name="Google Shape;61;p13"/>
          <p:cNvPicPr preferRelativeResize="0"/>
          <p:nvPr/>
        </p:nvPicPr>
        <p:blipFill>
          <a:blip r:embed="rId7">
            <a:alphaModFix/>
          </a:blip>
          <a:stretch>
            <a:fillRect/>
          </a:stretch>
        </p:blipFill>
        <p:spPr>
          <a:xfrm>
            <a:off x="7449475" y="2381919"/>
            <a:ext cx="1052150" cy="814831"/>
          </a:xfrm>
          <a:prstGeom prst="rect">
            <a:avLst/>
          </a:prstGeom>
          <a:noFill/>
          <a:ln>
            <a:noFill/>
          </a:ln>
        </p:spPr>
      </p:pic>
      <p:pic>
        <p:nvPicPr>
          <p:cNvPr id="62" name="Google Shape;62;p13"/>
          <p:cNvPicPr preferRelativeResize="0"/>
          <p:nvPr/>
        </p:nvPicPr>
        <p:blipFill>
          <a:blip r:embed="rId8">
            <a:alphaModFix/>
          </a:blip>
          <a:stretch>
            <a:fillRect/>
          </a:stretch>
        </p:blipFill>
        <p:spPr>
          <a:xfrm>
            <a:off x="6166550" y="3337225"/>
            <a:ext cx="1052150" cy="1052150"/>
          </a:xfrm>
          <a:prstGeom prst="rect">
            <a:avLst/>
          </a:prstGeom>
          <a:noFill/>
          <a:ln>
            <a:noFill/>
          </a:ln>
        </p:spPr>
      </p:pic>
      <p:pic>
        <p:nvPicPr>
          <p:cNvPr id="63" name="Google Shape;63;p13"/>
          <p:cNvPicPr preferRelativeResize="0"/>
          <p:nvPr/>
        </p:nvPicPr>
        <p:blipFill>
          <a:blip r:embed="rId9">
            <a:alphaModFix/>
          </a:blip>
          <a:stretch>
            <a:fillRect/>
          </a:stretch>
        </p:blipFill>
        <p:spPr>
          <a:xfrm>
            <a:off x="7056700" y="1306750"/>
            <a:ext cx="1985499" cy="303725"/>
          </a:xfrm>
          <a:prstGeom prst="rect">
            <a:avLst/>
          </a:prstGeom>
          <a:noFill/>
          <a:ln>
            <a:noFill/>
          </a:ln>
        </p:spPr>
      </p:pic>
      <p:pic>
        <p:nvPicPr>
          <p:cNvPr id="64" name="Google Shape;64;p13"/>
          <p:cNvPicPr preferRelativeResize="0"/>
          <p:nvPr/>
        </p:nvPicPr>
        <p:blipFill>
          <a:blip r:embed="rId10">
            <a:alphaModFix/>
          </a:blip>
          <a:stretch>
            <a:fillRect/>
          </a:stretch>
        </p:blipFill>
        <p:spPr>
          <a:xfrm>
            <a:off x="7766325" y="3701225"/>
            <a:ext cx="930900" cy="930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Veřejný vs privátní</a:t>
            </a:r>
            <a:endParaRPr b="1" sz="6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cloud</a:t>
            </a:r>
            <a:endParaRPr/>
          </a:p>
        </p:txBody>
      </p:sp>
      <p:sp>
        <p:nvSpPr>
          <p:cNvPr id="137" name="Google Shape;137;p23"/>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Public cloud is a type of computing where resources are offered by a third-party provider via the internet and shared by organizations and individuals who want to use or purchase them. Some public cloud computing resources are available for free, while customers may pay for other resources through subscription or pay-per-usage pricing models. </a:t>
            </a:r>
            <a:endParaRPr/>
          </a:p>
          <a:p>
            <a:pPr indent="0" lvl="0" marL="0" rtl="0" algn="l">
              <a:spcBef>
                <a:spcPts val="1600"/>
              </a:spcBef>
              <a:spcAft>
                <a:spcPts val="1600"/>
              </a:spcAft>
              <a:buNone/>
            </a:pPr>
            <a:r>
              <a:rPr lang="en" sz="1800"/>
              <a:t>             – https://cloud.google.com/learn/what-is-public-cloud</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Private cloud</a:t>
            </a:r>
            <a:endParaRPr/>
          </a:p>
        </p:txBody>
      </p:sp>
      <p:sp>
        <p:nvSpPr>
          <p:cNvPr id="143" name="Google Shape;143;p24"/>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private cloud is a cloud computing environment dedicated to a single organization. Any cloud infrastructure has underlying compute resources like CPU and storage that you provision on demand through a self-service portal. In a private cloud, all resources are isolated and in the control of one organization. </a:t>
            </a:r>
            <a:endParaRPr/>
          </a:p>
          <a:p>
            <a:pPr indent="0" lvl="0" marL="0" rtl="0" algn="r">
              <a:spcBef>
                <a:spcPts val="1600"/>
              </a:spcBef>
              <a:spcAft>
                <a:spcPts val="1600"/>
              </a:spcAft>
              <a:buNone/>
            </a:pPr>
            <a:r>
              <a:rPr lang="en" sz="1800"/>
              <a:t>               	 – https://aws.amazon.com/what-is/private-cloud</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Druhy veřejných cloudů</a:t>
            </a:r>
            <a:endParaRPr/>
          </a:p>
        </p:txBody>
      </p:sp>
      <p:sp>
        <p:nvSpPr>
          <p:cNvPr id="149" name="Google Shape;149;p25"/>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Velká trojka</a:t>
            </a:r>
            <a:endParaRPr/>
          </a:p>
          <a:p>
            <a:pPr indent="-342900" lvl="1" marL="914400" rtl="0" algn="l">
              <a:spcBef>
                <a:spcPts val="0"/>
              </a:spcBef>
              <a:spcAft>
                <a:spcPts val="0"/>
              </a:spcAft>
              <a:buSzPts val="1800"/>
              <a:buChar char="-"/>
            </a:pPr>
            <a:r>
              <a:rPr lang="en"/>
              <a:t>AWS, Azure a GCP</a:t>
            </a:r>
            <a:endParaRPr/>
          </a:p>
          <a:p>
            <a:pPr indent="-368300" lvl="0" marL="457200" rtl="0" algn="l">
              <a:spcBef>
                <a:spcPts val="0"/>
              </a:spcBef>
              <a:spcAft>
                <a:spcPts val="0"/>
              </a:spcAft>
              <a:buSzPts val="2200"/>
              <a:buChar char="-"/>
            </a:pPr>
            <a:r>
              <a:rPr lang="en"/>
              <a:t>"Menší" cloudy</a:t>
            </a:r>
            <a:endParaRPr/>
          </a:p>
          <a:p>
            <a:pPr indent="-342900" lvl="1" marL="914400" rtl="0" algn="l">
              <a:spcBef>
                <a:spcPts val="0"/>
              </a:spcBef>
              <a:spcAft>
                <a:spcPts val="0"/>
              </a:spcAft>
              <a:buSzPts val="1800"/>
              <a:buChar char="-"/>
            </a:pPr>
            <a:r>
              <a:rPr lang="en"/>
              <a:t>Digital Ocean, Linode (Akamai), Hetzner, …</a:t>
            </a:r>
            <a:endParaRPr/>
          </a:p>
          <a:p>
            <a:pPr indent="-368300" lvl="0" marL="457200" rtl="0" algn="l">
              <a:spcBef>
                <a:spcPts val="0"/>
              </a:spcBef>
              <a:spcAft>
                <a:spcPts val="0"/>
              </a:spcAft>
              <a:buSzPts val="2200"/>
              <a:buChar char="-"/>
            </a:pPr>
            <a:r>
              <a:rPr lang="en"/>
              <a:t>Lokální poskytovatelé</a:t>
            </a:r>
            <a:endParaRPr/>
          </a:p>
          <a:p>
            <a:pPr indent="-342900" lvl="1" marL="914400" rtl="0" algn="l">
              <a:spcBef>
                <a:spcPts val="0"/>
              </a:spcBef>
              <a:spcAft>
                <a:spcPts val="0"/>
              </a:spcAft>
              <a:buSzPts val="1800"/>
              <a:buChar char="-"/>
            </a:pPr>
            <a:r>
              <a:rPr lang="en"/>
              <a:t>CRA, HomeAtCloud, WebSupport, …</a:t>
            </a:r>
            <a:endParaRPr/>
          </a:p>
        </p:txBody>
      </p:sp>
      <p:pic>
        <p:nvPicPr>
          <p:cNvPr id="150" name="Google Shape;150;p25"/>
          <p:cNvPicPr preferRelativeResize="0"/>
          <p:nvPr/>
        </p:nvPicPr>
        <p:blipFill>
          <a:blip r:embed="rId3">
            <a:alphaModFix/>
          </a:blip>
          <a:stretch>
            <a:fillRect/>
          </a:stretch>
        </p:blipFill>
        <p:spPr>
          <a:xfrm>
            <a:off x="7755525" y="1433675"/>
            <a:ext cx="1232000" cy="1232000"/>
          </a:xfrm>
          <a:prstGeom prst="rect">
            <a:avLst/>
          </a:prstGeom>
          <a:noFill/>
          <a:ln>
            <a:noFill/>
          </a:ln>
        </p:spPr>
      </p:pic>
      <p:pic>
        <p:nvPicPr>
          <p:cNvPr id="151" name="Google Shape;151;p25"/>
          <p:cNvPicPr preferRelativeResize="0"/>
          <p:nvPr/>
        </p:nvPicPr>
        <p:blipFill>
          <a:blip r:embed="rId4">
            <a:alphaModFix/>
          </a:blip>
          <a:stretch>
            <a:fillRect/>
          </a:stretch>
        </p:blipFill>
        <p:spPr>
          <a:xfrm>
            <a:off x="6433400" y="961039"/>
            <a:ext cx="1144775" cy="684575"/>
          </a:xfrm>
          <a:prstGeom prst="rect">
            <a:avLst/>
          </a:prstGeom>
          <a:noFill/>
          <a:ln>
            <a:noFill/>
          </a:ln>
        </p:spPr>
      </p:pic>
      <p:pic>
        <p:nvPicPr>
          <p:cNvPr id="152" name="Google Shape;152;p25"/>
          <p:cNvPicPr preferRelativeResize="0"/>
          <p:nvPr/>
        </p:nvPicPr>
        <p:blipFill>
          <a:blip r:embed="rId5">
            <a:alphaModFix/>
          </a:blip>
          <a:stretch>
            <a:fillRect/>
          </a:stretch>
        </p:blipFill>
        <p:spPr>
          <a:xfrm>
            <a:off x="6484410" y="2263319"/>
            <a:ext cx="1180974" cy="914551"/>
          </a:xfrm>
          <a:prstGeom prst="rect">
            <a:avLst/>
          </a:prstGeom>
          <a:noFill/>
          <a:ln>
            <a:noFill/>
          </a:ln>
        </p:spPr>
      </p:pic>
      <p:pic>
        <p:nvPicPr>
          <p:cNvPr id="153" name="Google Shape;153;p25"/>
          <p:cNvPicPr preferRelativeResize="0"/>
          <p:nvPr/>
        </p:nvPicPr>
        <p:blipFill>
          <a:blip r:embed="rId6">
            <a:alphaModFix/>
          </a:blip>
          <a:stretch>
            <a:fillRect/>
          </a:stretch>
        </p:blipFill>
        <p:spPr>
          <a:xfrm>
            <a:off x="4814775" y="3782522"/>
            <a:ext cx="1052151" cy="1052130"/>
          </a:xfrm>
          <a:prstGeom prst="rect">
            <a:avLst/>
          </a:prstGeom>
          <a:noFill/>
          <a:ln>
            <a:noFill/>
          </a:ln>
        </p:spPr>
      </p:pic>
      <p:pic>
        <p:nvPicPr>
          <p:cNvPr id="154" name="Google Shape;154;p25"/>
          <p:cNvPicPr preferRelativeResize="0"/>
          <p:nvPr/>
        </p:nvPicPr>
        <p:blipFill>
          <a:blip r:embed="rId7">
            <a:alphaModFix/>
          </a:blip>
          <a:stretch>
            <a:fillRect/>
          </a:stretch>
        </p:blipFill>
        <p:spPr>
          <a:xfrm>
            <a:off x="5381250" y="2885075"/>
            <a:ext cx="1052150" cy="1052150"/>
          </a:xfrm>
          <a:prstGeom prst="rect">
            <a:avLst/>
          </a:prstGeom>
          <a:noFill/>
          <a:ln>
            <a:noFill/>
          </a:ln>
        </p:spPr>
      </p:pic>
      <p:pic>
        <p:nvPicPr>
          <p:cNvPr id="155" name="Google Shape;155;p25"/>
          <p:cNvPicPr preferRelativeResize="0"/>
          <p:nvPr/>
        </p:nvPicPr>
        <p:blipFill>
          <a:blip r:embed="rId8">
            <a:alphaModFix/>
          </a:blip>
          <a:stretch>
            <a:fillRect/>
          </a:stretch>
        </p:blipFill>
        <p:spPr>
          <a:xfrm>
            <a:off x="7201687" y="3079037"/>
            <a:ext cx="1495925" cy="1973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6"/>
          <p:cNvPicPr preferRelativeResize="0"/>
          <p:nvPr/>
        </p:nvPicPr>
        <p:blipFill>
          <a:blip r:embed="rId3">
            <a:alphaModFix/>
          </a:blip>
          <a:stretch>
            <a:fillRect/>
          </a:stretch>
        </p:blipFill>
        <p:spPr>
          <a:xfrm>
            <a:off x="6288300" y="1149650"/>
            <a:ext cx="2668475" cy="2668475"/>
          </a:xfrm>
          <a:prstGeom prst="rect">
            <a:avLst/>
          </a:prstGeom>
          <a:noFill/>
          <a:ln>
            <a:noFill/>
          </a:ln>
        </p:spPr>
      </p:pic>
      <p:pic>
        <p:nvPicPr>
          <p:cNvPr id="162" name="Google Shape;162;p26"/>
          <p:cNvPicPr preferRelativeResize="0"/>
          <p:nvPr/>
        </p:nvPicPr>
        <p:blipFill>
          <a:blip r:embed="rId4">
            <a:alphaModFix/>
          </a:blip>
          <a:stretch>
            <a:fillRect/>
          </a:stretch>
        </p:blipFill>
        <p:spPr>
          <a:xfrm>
            <a:off x="674000" y="1763318"/>
            <a:ext cx="2703848" cy="1616900"/>
          </a:xfrm>
          <a:prstGeom prst="rect">
            <a:avLst/>
          </a:prstGeom>
          <a:noFill/>
          <a:ln>
            <a:noFill/>
          </a:ln>
        </p:spPr>
      </p:pic>
      <p:pic>
        <p:nvPicPr>
          <p:cNvPr id="163" name="Google Shape;163;p26"/>
          <p:cNvPicPr preferRelativeResize="0"/>
          <p:nvPr/>
        </p:nvPicPr>
        <p:blipFill>
          <a:blip r:embed="rId5">
            <a:alphaModFix/>
          </a:blip>
          <a:stretch>
            <a:fillRect/>
          </a:stretch>
        </p:blipFill>
        <p:spPr>
          <a:xfrm>
            <a:off x="3884674" y="1587550"/>
            <a:ext cx="2314926" cy="1792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Výhody velké trojky</a:t>
            </a:r>
            <a:endParaRPr/>
          </a:p>
        </p:txBody>
      </p:sp>
      <p:sp>
        <p:nvSpPr>
          <p:cNvPr id="169" name="Google Shape;169;p27"/>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Největší škála poskytovaných služeb</a:t>
            </a:r>
            <a:endParaRPr/>
          </a:p>
          <a:p>
            <a:pPr indent="-368300" lvl="0" marL="457200" rtl="0" algn="l">
              <a:spcBef>
                <a:spcPts val="0"/>
              </a:spcBef>
              <a:spcAft>
                <a:spcPts val="0"/>
              </a:spcAft>
              <a:buSzPts val="2200"/>
              <a:buChar char="-"/>
            </a:pPr>
            <a:r>
              <a:rPr lang="en"/>
              <a:t>Nejlepší globální dostupnost</a:t>
            </a:r>
            <a:endParaRPr/>
          </a:p>
          <a:p>
            <a:pPr indent="-368300" lvl="0" marL="457200" rtl="0" algn="l">
              <a:spcBef>
                <a:spcPts val="0"/>
              </a:spcBef>
              <a:spcAft>
                <a:spcPts val="0"/>
              </a:spcAft>
              <a:buSzPts val="2200"/>
              <a:buChar char="-"/>
            </a:pPr>
            <a:r>
              <a:rPr lang="en"/>
              <a:t>Vysoká dostupnost v rámci regionu</a:t>
            </a:r>
            <a:endParaRPr/>
          </a:p>
          <a:p>
            <a:pPr indent="-368300" lvl="0" marL="457200" rtl="0" algn="l">
              <a:spcBef>
                <a:spcPts val="0"/>
              </a:spcBef>
              <a:spcAft>
                <a:spcPts val="0"/>
              </a:spcAft>
              <a:buSzPts val="2200"/>
              <a:buChar char="-"/>
            </a:pPr>
            <a:r>
              <a:rPr lang="en"/>
              <a:t>Enterprise ready</a:t>
            </a:r>
            <a:endParaRPr/>
          </a:p>
          <a:p>
            <a:pPr indent="-368300" lvl="0" marL="457200" rtl="0" algn="l">
              <a:spcBef>
                <a:spcPts val="0"/>
              </a:spcBef>
              <a:spcAft>
                <a:spcPts val="0"/>
              </a:spcAft>
              <a:buSzPts val="2200"/>
              <a:buChar char="-"/>
            </a:pPr>
            <a:r>
              <a:rPr lang="en"/>
              <a:t>IaC a Terraform support</a:t>
            </a:r>
            <a:endParaRPr/>
          </a:p>
        </p:txBody>
      </p:sp>
      <p:pic>
        <p:nvPicPr>
          <p:cNvPr id="170" name="Google Shape;170;p27"/>
          <p:cNvPicPr preferRelativeResize="0"/>
          <p:nvPr/>
        </p:nvPicPr>
        <p:blipFill>
          <a:blip r:embed="rId3">
            <a:alphaModFix/>
          </a:blip>
          <a:stretch>
            <a:fillRect/>
          </a:stretch>
        </p:blipFill>
        <p:spPr>
          <a:xfrm>
            <a:off x="7400825" y="1763300"/>
            <a:ext cx="1616900" cy="1616900"/>
          </a:xfrm>
          <a:prstGeom prst="rect">
            <a:avLst/>
          </a:prstGeom>
          <a:noFill/>
          <a:ln>
            <a:noFill/>
          </a:ln>
        </p:spPr>
      </p:pic>
      <p:pic>
        <p:nvPicPr>
          <p:cNvPr id="171" name="Google Shape;171;p27"/>
          <p:cNvPicPr preferRelativeResize="0"/>
          <p:nvPr/>
        </p:nvPicPr>
        <p:blipFill>
          <a:blip r:embed="rId4">
            <a:alphaModFix/>
          </a:blip>
          <a:stretch>
            <a:fillRect/>
          </a:stretch>
        </p:blipFill>
        <p:spPr>
          <a:xfrm>
            <a:off x="6454400" y="645877"/>
            <a:ext cx="1684575" cy="1007363"/>
          </a:xfrm>
          <a:prstGeom prst="rect">
            <a:avLst/>
          </a:prstGeom>
          <a:noFill/>
          <a:ln>
            <a:noFill/>
          </a:ln>
        </p:spPr>
      </p:pic>
      <p:pic>
        <p:nvPicPr>
          <p:cNvPr id="172" name="Google Shape;172;p27"/>
          <p:cNvPicPr preferRelativeResize="0"/>
          <p:nvPr/>
        </p:nvPicPr>
        <p:blipFill>
          <a:blip r:embed="rId5">
            <a:alphaModFix/>
          </a:blip>
          <a:stretch>
            <a:fillRect/>
          </a:stretch>
        </p:blipFill>
        <p:spPr>
          <a:xfrm>
            <a:off x="5779252" y="2043763"/>
            <a:ext cx="1363599" cy="105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Nevýhody velké trojky</a:t>
            </a:r>
            <a:endParaRPr/>
          </a:p>
        </p:txBody>
      </p:sp>
      <p:sp>
        <p:nvSpPr>
          <p:cNvPr id="178" name="Google Shape;178;p28"/>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Jsou nejdražší</a:t>
            </a:r>
            <a:endParaRPr/>
          </a:p>
          <a:p>
            <a:pPr indent="-368300" lvl="0" marL="457200" rtl="0" algn="l">
              <a:spcBef>
                <a:spcPts val="0"/>
              </a:spcBef>
              <a:spcAft>
                <a:spcPts val="0"/>
              </a:spcAft>
              <a:buSzPts val="2200"/>
              <a:buChar char="-"/>
            </a:pPr>
            <a:r>
              <a:rPr lang="en"/>
              <a:t>Lokality - Není v ČR</a:t>
            </a:r>
            <a:endParaRPr/>
          </a:p>
          <a:p>
            <a:pPr indent="-342900" lvl="1" marL="914400" rtl="0" algn="l">
              <a:spcBef>
                <a:spcPts val="0"/>
              </a:spcBef>
              <a:spcAft>
                <a:spcPts val="0"/>
              </a:spcAft>
              <a:buSzPts val="1800"/>
              <a:buChar char="-"/>
            </a:pPr>
            <a:r>
              <a:rPr lang="en"/>
              <a:t>Problém s legislativou</a:t>
            </a:r>
            <a:endParaRPr/>
          </a:p>
          <a:p>
            <a:pPr indent="-342900" lvl="1" marL="914400" rtl="0" algn="l">
              <a:spcBef>
                <a:spcPts val="0"/>
              </a:spcBef>
              <a:spcAft>
                <a:spcPts val="0"/>
              </a:spcAft>
              <a:buSzPts val="1800"/>
              <a:buChar char="-"/>
            </a:pPr>
            <a:r>
              <a:rPr lang="en"/>
              <a:t>Problém s latencí (nejbližší je Frankfurt)</a:t>
            </a:r>
            <a:endParaRPr/>
          </a:p>
          <a:p>
            <a:pPr indent="-368300" lvl="0" marL="457200" rtl="0" algn="l">
              <a:spcBef>
                <a:spcPts val="0"/>
              </a:spcBef>
              <a:spcAft>
                <a:spcPts val="0"/>
              </a:spcAft>
              <a:buSzPts val="2200"/>
              <a:buChar char="-"/>
            </a:pPr>
            <a:r>
              <a:rPr lang="en"/>
              <a:t>Support je nic moc</a:t>
            </a:r>
            <a:endParaRPr/>
          </a:p>
        </p:txBody>
      </p:sp>
      <p:pic>
        <p:nvPicPr>
          <p:cNvPr id="179" name="Google Shape;179;p28"/>
          <p:cNvPicPr preferRelativeResize="0"/>
          <p:nvPr/>
        </p:nvPicPr>
        <p:blipFill>
          <a:blip r:embed="rId3">
            <a:alphaModFix/>
          </a:blip>
          <a:stretch>
            <a:fillRect/>
          </a:stretch>
        </p:blipFill>
        <p:spPr>
          <a:xfrm>
            <a:off x="7400825" y="1763300"/>
            <a:ext cx="1616900" cy="1616900"/>
          </a:xfrm>
          <a:prstGeom prst="rect">
            <a:avLst/>
          </a:prstGeom>
          <a:noFill/>
          <a:ln>
            <a:noFill/>
          </a:ln>
        </p:spPr>
      </p:pic>
      <p:pic>
        <p:nvPicPr>
          <p:cNvPr id="180" name="Google Shape;180;p28"/>
          <p:cNvPicPr preferRelativeResize="0"/>
          <p:nvPr/>
        </p:nvPicPr>
        <p:blipFill>
          <a:blip r:embed="rId4">
            <a:alphaModFix/>
          </a:blip>
          <a:stretch>
            <a:fillRect/>
          </a:stretch>
        </p:blipFill>
        <p:spPr>
          <a:xfrm>
            <a:off x="6454400" y="645877"/>
            <a:ext cx="1684575" cy="1007363"/>
          </a:xfrm>
          <a:prstGeom prst="rect">
            <a:avLst/>
          </a:prstGeom>
          <a:noFill/>
          <a:ln>
            <a:noFill/>
          </a:ln>
        </p:spPr>
      </p:pic>
      <p:pic>
        <p:nvPicPr>
          <p:cNvPr id="181" name="Google Shape;181;p28"/>
          <p:cNvPicPr preferRelativeResize="0"/>
          <p:nvPr/>
        </p:nvPicPr>
        <p:blipFill>
          <a:blip r:embed="rId5">
            <a:alphaModFix/>
          </a:blip>
          <a:stretch>
            <a:fillRect/>
          </a:stretch>
        </p:blipFill>
        <p:spPr>
          <a:xfrm>
            <a:off x="5779252" y="2043763"/>
            <a:ext cx="1363599" cy="105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Výhody a nevýhody "menších" cloudů</a:t>
            </a:r>
            <a:endParaRPr/>
          </a:p>
        </p:txBody>
      </p:sp>
      <p:sp>
        <p:nvSpPr>
          <p:cNvPr id="187" name="Google Shape;187;p29"/>
          <p:cNvSpPr txBox="1"/>
          <p:nvPr>
            <p:ph idx="1" type="body"/>
          </p:nvPr>
        </p:nvSpPr>
        <p:spPr>
          <a:xfrm>
            <a:off x="350250" y="1101300"/>
            <a:ext cx="8443500" cy="29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Výhody	</a:t>
            </a:r>
            <a:endParaRPr/>
          </a:p>
          <a:p>
            <a:pPr indent="-368300" lvl="0" marL="457200" rtl="0" algn="l">
              <a:spcBef>
                <a:spcPts val="1600"/>
              </a:spcBef>
              <a:spcAft>
                <a:spcPts val="0"/>
              </a:spcAft>
              <a:buSzPts val="2200"/>
              <a:buChar char="-"/>
            </a:pPr>
            <a:r>
              <a:rPr lang="en"/>
              <a:t>Levnější, než velká trojka</a:t>
            </a:r>
            <a:endParaRPr/>
          </a:p>
          <a:p>
            <a:pPr indent="-368300" lvl="0" marL="457200" rtl="0" algn="l">
              <a:spcBef>
                <a:spcPts val="0"/>
              </a:spcBef>
              <a:spcAft>
                <a:spcPts val="0"/>
              </a:spcAft>
              <a:buSzPts val="2200"/>
              <a:buChar char="-"/>
            </a:pPr>
            <a:r>
              <a:rPr lang="en"/>
              <a:t>Mnohem jednodušší správa</a:t>
            </a:r>
            <a:endParaRPr/>
          </a:p>
          <a:p>
            <a:pPr indent="-368300" lvl="0" marL="457200" rtl="0" algn="l">
              <a:spcBef>
                <a:spcPts val="0"/>
              </a:spcBef>
              <a:spcAft>
                <a:spcPts val="0"/>
              </a:spcAft>
              <a:buSzPts val="2200"/>
              <a:buChar char="-"/>
            </a:pPr>
            <a:r>
              <a:rPr lang="en"/>
              <a:t>Podpora IaC a Terraformu</a:t>
            </a:r>
            <a:endParaRPr/>
          </a:p>
          <a:p>
            <a:pPr indent="-368300" lvl="0" marL="457200" rtl="0" algn="l">
              <a:spcBef>
                <a:spcPts val="0"/>
              </a:spcBef>
              <a:spcAft>
                <a:spcPts val="0"/>
              </a:spcAft>
              <a:buSzPts val="2200"/>
              <a:buChar char="-"/>
            </a:pPr>
            <a:r>
              <a:rPr lang="en"/>
              <a:t>Support je výrazně lepší</a:t>
            </a:r>
            <a:endParaRPr/>
          </a:p>
          <a:p>
            <a:pPr indent="0" lvl="0" marL="0" rtl="0" algn="l">
              <a:spcBef>
                <a:spcPts val="1600"/>
              </a:spcBef>
              <a:spcAft>
                <a:spcPts val="0"/>
              </a:spcAft>
              <a:buNone/>
            </a:pPr>
            <a:r>
              <a:rPr lang="en"/>
              <a:t>Nevýhody</a:t>
            </a:r>
            <a:endParaRPr/>
          </a:p>
          <a:p>
            <a:pPr indent="-368300" lvl="0" marL="457200" rtl="0" algn="l">
              <a:spcBef>
                <a:spcPts val="1600"/>
              </a:spcBef>
              <a:spcAft>
                <a:spcPts val="0"/>
              </a:spcAft>
              <a:buSzPts val="2200"/>
              <a:buChar char="-"/>
            </a:pPr>
            <a:r>
              <a:rPr lang="en">
                <a:solidFill>
                  <a:schemeClr val="hlink"/>
                </a:solidFill>
              </a:rPr>
              <a:t>Výrazně menší nabídka služeb</a:t>
            </a:r>
            <a:r>
              <a:rPr lang="en"/>
              <a:t> </a:t>
            </a:r>
            <a:endParaRPr/>
          </a:p>
        </p:txBody>
      </p:sp>
      <p:pic>
        <p:nvPicPr>
          <p:cNvPr id="188" name="Google Shape;188;p29"/>
          <p:cNvPicPr preferRelativeResize="0"/>
          <p:nvPr/>
        </p:nvPicPr>
        <p:blipFill>
          <a:blip r:embed="rId3">
            <a:alphaModFix/>
          </a:blip>
          <a:stretch>
            <a:fillRect/>
          </a:stretch>
        </p:blipFill>
        <p:spPr>
          <a:xfrm>
            <a:off x="4893550" y="2437725"/>
            <a:ext cx="1644651" cy="1644624"/>
          </a:xfrm>
          <a:prstGeom prst="rect">
            <a:avLst/>
          </a:prstGeom>
          <a:noFill/>
          <a:ln>
            <a:noFill/>
          </a:ln>
        </p:spPr>
      </p:pic>
      <p:pic>
        <p:nvPicPr>
          <p:cNvPr id="189" name="Google Shape;189;p29"/>
          <p:cNvPicPr preferRelativeResize="0"/>
          <p:nvPr/>
        </p:nvPicPr>
        <p:blipFill>
          <a:blip r:embed="rId4">
            <a:alphaModFix/>
          </a:blip>
          <a:stretch>
            <a:fillRect/>
          </a:stretch>
        </p:blipFill>
        <p:spPr>
          <a:xfrm>
            <a:off x="6933650" y="1825975"/>
            <a:ext cx="1898650" cy="1898650"/>
          </a:xfrm>
          <a:prstGeom prst="rect">
            <a:avLst/>
          </a:prstGeom>
          <a:noFill/>
          <a:ln>
            <a:noFill/>
          </a:ln>
        </p:spPr>
      </p:pic>
      <p:pic>
        <p:nvPicPr>
          <p:cNvPr id="190" name="Google Shape;190;p29"/>
          <p:cNvPicPr preferRelativeResize="0"/>
          <p:nvPr/>
        </p:nvPicPr>
        <p:blipFill>
          <a:blip r:embed="rId5">
            <a:alphaModFix/>
          </a:blip>
          <a:stretch>
            <a:fillRect/>
          </a:stretch>
        </p:blipFill>
        <p:spPr>
          <a:xfrm>
            <a:off x="5199943" y="837375"/>
            <a:ext cx="3799200" cy="114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Lokální cloud poskytovatel musí poskytovat </a:t>
            </a:r>
            <a:r>
              <a:rPr b="1" lang="en"/>
              <a:t>cloud</a:t>
            </a:r>
            <a:r>
              <a:rPr lang="en"/>
              <a:t>.</a:t>
            </a:r>
            <a:endParaRPr/>
          </a:p>
          <a:p>
            <a:pPr indent="0" lvl="0" marL="0" rtl="0" algn="l">
              <a:spcBef>
                <a:spcPts val="1600"/>
              </a:spcBef>
              <a:spcAft>
                <a:spcPts val="0"/>
              </a:spcAft>
              <a:buNone/>
            </a:pPr>
            <a:r>
              <a:rPr lang="en"/>
              <a:t>Na první pohled to vypadá jasně, ale:</a:t>
            </a:r>
            <a:endParaRPr/>
          </a:p>
          <a:p>
            <a:pPr indent="-368300" lvl="0" marL="457200" rtl="0" algn="l">
              <a:spcBef>
                <a:spcPts val="1600"/>
              </a:spcBef>
              <a:spcAft>
                <a:spcPts val="0"/>
              </a:spcAft>
              <a:buSzPts val="2200"/>
              <a:buChar char="-"/>
            </a:pPr>
            <a:r>
              <a:rPr lang="en"/>
              <a:t>Nechceme poskytovat housing ani hardware - chceme cloudové služby - nechceme se starat o HW</a:t>
            </a:r>
            <a:endParaRPr/>
          </a:p>
          <a:p>
            <a:pPr indent="-368300" lvl="0" marL="457200" rtl="0" algn="l">
              <a:spcBef>
                <a:spcPts val="0"/>
              </a:spcBef>
              <a:spcAft>
                <a:spcPts val="0"/>
              </a:spcAft>
              <a:buSzPts val="2200"/>
              <a:buChar char="-"/>
            </a:pPr>
            <a:r>
              <a:rPr lang="en"/>
              <a:t>Chceme mít možnost (automaticky) škálovat</a:t>
            </a:r>
            <a:endParaRPr/>
          </a:p>
          <a:p>
            <a:pPr indent="-368300" lvl="0" marL="457200" rtl="0" algn="l">
              <a:spcBef>
                <a:spcPts val="0"/>
              </a:spcBef>
              <a:spcAft>
                <a:spcPts val="0"/>
              </a:spcAft>
              <a:buSzPts val="2200"/>
              <a:buChar char="-"/>
            </a:pPr>
            <a:r>
              <a:rPr lang="en"/>
              <a:t>Podpora IaC</a:t>
            </a:r>
            <a:endParaRPr/>
          </a:p>
        </p:txBody>
      </p:sp>
      <p:sp>
        <p:nvSpPr>
          <p:cNvPr id="196" name="Google Shape;196;p3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 je lokální cloud provider?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350250" y="1101300"/>
            <a:ext cx="8443500" cy="29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Výhody	</a:t>
            </a:r>
            <a:endParaRPr/>
          </a:p>
          <a:p>
            <a:pPr indent="-368300" lvl="0" marL="457200" rtl="0" algn="l">
              <a:spcBef>
                <a:spcPts val="1600"/>
              </a:spcBef>
              <a:spcAft>
                <a:spcPts val="0"/>
              </a:spcAft>
              <a:buSzPts val="2200"/>
              <a:buChar char="-"/>
            </a:pPr>
            <a:r>
              <a:rPr lang="en"/>
              <a:t>Ceny jsou většinou přívětivé</a:t>
            </a:r>
            <a:endParaRPr/>
          </a:p>
          <a:p>
            <a:pPr indent="-368300" lvl="0" marL="457200" rtl="0" algn="l">
              <a:spcBef>
                <a:spcPts val="0"/>
              </a:spcBef>
              <a:spcAft>
                <a:spcPts val="0"/>
              </a:spcAft>
              <a:buSzPts val="2200"/>
              <a:buChar char="-"/>
            </a:pPr>
            <a:r>
              <a:rPr lang="en"/>
              <a:t>Data jsou v ČR</a:t>
            </a:r>
            <a:endParaRPr/>
          </a:p>
          <a:p>
            <a:pPr indent="-368300" lvl="0" marL="457200" rtl="0" algn="l">
              <a:spcBef>
                <a:spcPts val="0"/>
              </a:spcBef>
              <a:spcAft>
                <a:spcPts val="0"/>
              </a:spcAft>
              <a:buSzPts val="2200"/>
              <a:buChar char="-"/>
            </a:pPr>
            <a:r>
              <a:rPr lang="en"/>
              <a:t>Support je česky</a:t>
            </a:r>
            <a:endParaRPr/>
          </a:p>
          <a:p>
            <a:pPr indent="0" lvl="0" marL="0" rtl="0" algn="l">
              <a:spcBef>
                <a:spcPts val="1600"/>
              </a:spcBef>
              <a:spcAft>
                <a:spcPts val="0"/>
              </a:spcAft>
              <a:buNone/>
            </a:pPr>
            <a:r>
              <a:rPr lang="en"/>
              <a:t>Nevýhody</a:t>
            </a:r>
            <a:endParaRPr/>
          </a:p>
          <a:p>
            <a:pPr indent="-368300" lvl="0" marL="457200" rtl="0" algn="l">
              <a:spcBef>
                <a:spcPts val="1600"/>
              </a:spcBef>
              <a:spcAft>
                <a:spcPts val="0"/>
              </a:spcAft>
              <a:buSzPts val="2200"/>
              <a:buChar char="-"/>
            </a:pPr>
            <a:r>
              <a:rPr lang="en"/>
              <a:t>Menší škálovatelnost</a:t>
            </a:r>
            <a:endParaRPr/>
          </a:p>
          <a:p>
            <a:pPr indent="-368300" lvl="0" marL="457200" rtl="0" algn="l">
              <a:spcBef>
                <a:spcPts val="0"/>
              </a:spcBef>
              <a:spcAft>
                <a:spcPts val="0"/>
              </a:spcAft>
              <a:buSzPts val="2200"/>
              <a:buChar char="-"/>
            </a:pPr>
            <a:r>
              <a:rPr lang="en"/>
              <a:t>Méně služeb než ostatní cloud provideři</a:t>
            </a:r>
            <a:endParaRPr/>
          </a:p>
        </p:txBody>
      </p:sp>
      <p:sp>
        <p:nvSpPr>
          <p:cNvPr id="202" name="Google Shape;202;p3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Výhody a nevýhody lokálních cloudů</a:t>
            </a:r>
            <a:endParaRPr/>
          </a:p>
        </p:txBody>
      </p:sp>
      <p:pic>
        <p:nvPicPr>
          <p:cNvPr id="203" name="Google Shape;203;p31"/>
          <p:cNvPicPr preferRelativeResize="0"/>
          <p:nvPr/>
        </p:nvPicPr>
        <p:blipFill>
          <a:blip r:embed="rId3">
            <a:alphaModFix/>
          </a:blip>
          <a:stretch>
            <a:fillRect/>
          </a:stretch>
        </p:blipFill>
        <p:spPr>
          <a:xfrm>
            <a:off x="6570450" y="205250"/>
            <a:ext cx="2261850" cy="2983725"/>
          </a:xfrm>
          <a:prstGeom prst="rect">
            <a:avLst/>
          </a:prstGeom>
          <a:noFill/>
          <a:ln>
            <a:noFill/>
          </a:ln>
        </p:spPr>
      </p:pic>
      <p:pic>
        <p:nvPicPr>
          <p:cNvPr id="204" name="Google Shape;204;p31"/>
          <p:cNvPicPr preferRelativeResize="0"/>
          <p:nvPr/>
        </p:nvPicPr>
        <p:blipFill>
          <a:blip r:embed="rId4">
            <a:alphaModFix/>
          </a:blip>
          <a:stretch>
            <a:fillRect/>
          </a:stretch>
        </p:blipFill>
        <p:spPr>
          <a:xfrm>
            <a:off x="5024425" y="1880474"/>
            <a:ext cx="3807876" cy="572700"/>
          </a:xfrm>
          <a:prstGeom prst="rect">
            <a:avLst/>
          </a:prstGeom>
          <a:noFill/>
          <a:ln>
            <a:noFill/>
          </a:ln>
        </p:spPr>
      </p:pic>
      <p:pic>
        <p:nvPicPr>
          <p:cNvPr id="205" name="Google Shape;205;p31"/>
          <p:cNvPicPr preferRelativeResize="0"/>
          <p:nvPr/>
        </p:nvPicPr>
        <p:blipFill>
          <a:blip r:embed="rId5">
            <a:alphaModFix/>
          </a:blip>
          <a:stretch>
            <a:fillRect/>
          </a:stretch>
        </p:blipFill>
        <p:spPr>
          <a:xfrm>
            <a:off x="6769075" y="2852000"/>
            <a:ext cx="1986126" cy="64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Ondřej Šika</a:t>
            </a:r>
            <a:endParaRPr/>
          </a:p>
        </p:txBody>
      </p:sp>
      <p:sp>
        <p:nvSpPr>
          <p:cNvPr id="70" name="Google Shape;70;p14"/>
          <p:cNvSpPr txBox="1"/>
          <p:nvPr>
            <p:ph idx="1" type="body"/>
          </p:nvPr>
        </p:nvSpPr>
        <p:spPr>
          <a:xfrm>
            <a:off x="217775" y="929850"/>
            <a:ext cx="4878900" cy="3283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t>Jsem DevOps engineer, architekt, konzultant a školitel z Prahy.</a:t>
            </a:r>
            <a:endParaRPr sz="2000"/>
          </a:p>
          <a:p>
            <a:pPr indent="0" lvl="0" marL="0" marR="0" rtl="0" algn="l">
              <a:lnSpc>
                <a:spcPct val="115000"/>
              </a:lnSpc>
              <a:spcBef>
                <a:spcPts val="1600"/>
              </a:spcBef>
              <a:spcAft>
                <a:spcPts val="0"/>
              </a:spcAft>
              <a:buNone/>
            </a:pPr>
            <a:r>
              <a:rPr lang="en" sz="2000"/>
              <a:t>Založil</a:t>
            </a:r>
            <a:r>
              <a:rPr lang="en" sz="2000"/>
              <a:t> jsem a řídím firmu SikaLabs s.r.o.</a:t>
            </a:r>
            <a:endParaRPr sz="2000"/>
          </a:p>
          <a:p>
            <a:pPr indent="0" lvl="0" marL="0" marR="0" rtl="0" algn="l">
              <a:lnSpc>
                <a:spcPct val="115000"/>
              </a:lnSpc>
              <a:spcBef>
                <a:spcPts val="1600"/>
              </a:spcBef>
              <a:spcAft>
                <a:spcPts val="1600"/>
              </a:spcAft>
              <a:buNone/>
            </a:pPr>
            <a:r>
              <a:rPr lang="en" sz="2000"/>
              <a:t>Navrhnu a implementuji Vám na míru DevOps architekturu - od verzování v Gitu po provoz kontejneru v Kubernetes v Cloudu. </a:t>
            </a:r>
            <a:br>
              <a:rPr lang="en" sz="2000"/>
            </a:br>
            <a:br>
              <a:rPr lang="en" sz="2000"/>
            </a:br>
            <a:r>
              <a:rPr lang="en" sz="2000"/>
              <a:t>A vše co umím Vás i naučím :)</a:t>
            </a:r>
            <a:endParaRPr sz="2000"/>
          </a:p>
        </p:txBody>
      </p:sp>
      <p:pic>
        <p:nvPicPr>
          <p:cNvPr id="71" name="Google Shape;71;p14"/>
          <p:cNvPicPr preferRelativeResize="0"/>
          <p:nvPr/>
        </p:nvPicPr>
        <p:blipFill>
          <a:blip r:embed="rId3">
            <a:alphaModFix/>
          </a:blip>
          <a:stretch>
            <a:fillRect/>
          </a:stretch>
        </p:blipFill>
        <p:spPr>
          <a:xfrm>
            <a:off x="5286362" y="-1"/>
            <a:ext cx="3857640"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Kombinované řešení</a:t>
            </a:r>
            <a:endParaRPr b="1" sz="6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Velmi často nemáme jen jednoho poskytovatele cloudu</a:t>
            </a:r>
            <a:endParaRPr/>
          </a:p>
          <a:p>
            <a:pPr indent="-368300" lvl="0" marL="457200" rtl="0" algn="l">
              <a:spcBef>
                <a:spcPts val="0"/>
              </a:spcBef>
              <a:spcAft>
                <a:spcPts val="0"/>
              </a:spcAft>
              <a:buSzPts val="2200"/>
              <a:buChar char="-"/>
            </a:pPr>
            <a:r>
              <a:rPr lang="en"/>
              <a:t>Pokud používáme menší cloudy, občas potřebujeme funkcionalitu, kterou poskytuje například jen velká trojka</a:t>
            </a:r>
            <a:endParaRPr/>
          </a:p>
          <a:p>
            <a:pPr indent="-368300" lvl="0" marL="457200" rtl="0" algn="l">
              <a:spcBef>
                <a:spcPts val="0"/>
              </a:spcBef>
              <a:spcAft>
                <a:spcPts val="0"/>
              </a:spcAft>
              <a:buSzPts val="2200"/>
              <a:buChar char="-"/>
            </a:pPr>
            <a:r>
              <a:rPr lang="en"/>
              <a:t>To samé platí pro privátní řešení</a:t>
            </a:r>
            <a:r>
              <a:rPr lang="en"/>
              <a:t> </a:t>
            </a:r>
            <a:endParaRPr/>
          </a:p>
          <a:p>
            <a:pPr indent="0" lvl="0" marL="0" rtl="0" algn="l">
              <a:spcBef>
                <a:spcPts val="1600"/>
              </a:spcBef>
              <a:spcAft>
                <a:spcPts val="0"/>
              </a:spcAft>
              <a:buNone/>
            </a:pPr>
            <a:r>
              <a:rPr lang="en"/>
              <a:t>Bežně také používáme cloud i legacy on-premise dohromady</a:t>
            </a:r>
            <a:endParaRPr/>
          </a:p>
          <a:p>
            <a:pPr indent="0" lvl="0" marL="0" rtl="0" algn="l">
              <a:spcBef>
                <a:spcPts val="1600"/>
              </a:spcBef>
              <a:spcAft>
                <a:spcPts val="1600"/>
              </a:spcAft>
              <a:buNone/>
            </a:pPr>
            <a:r>
              <a:rPr lang="en"/>
              <a:t>	=&gt; hybridní cloud</a:t>
            </a:r>
            <a:endParaRPr/>
          </a:p>
        </p:txBody>
      </p:sp>
      <p:sp>
        <p:nvSpPr>
          <p:cNvPr id="217" name="Google Shape;217;p3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Kombinované řešení</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4200"/>
              <a:t>Pokud nezačínáme na zelené louce, budeme mít téměř vždy </a:t>
            </a:r>
            <a:r>
              <a:rPr b="1" lang="en" sz="4200"/>
              <a:t>hybridní</a:t>
            </a:r>
            <a:r>
              <a:rPr b="1" lang="en" sz="4200"/>
              <a:t> cloud</a:t>
            </a:r>
            <a:endParaRPr b="1"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Opravdu chceme migrovat do cloudu?</a:t>
            </a:r>
            <a:endParaRPr b="1" sz="6000"/>
          </a:p>
        </p:txBody>
      </p:sp>
      <p:pic>
        <p:nvPicPr>
          <p:cNvPr id="230" name="Google Shape;230;p35"/>
          <p:cNvPicPr preferRelativeResize="0"/>
          <p:nvPr/>
        </p:nvPicPr>
        <p:blipFill>
          <a:blip r:embed="rId3">
            <a:alphaModFix/>
          </a:blip>
          <a:stretch>
            <a:fillRect/>
          </a:stretch>
        </p:blipFill>
        <p:spPr>
          <a:xfrm>
            <a:off x="7765000" y="2575550"/>
            <a:ext cx="1177225" cy="1177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Není to vše nebo nic …</a:t>
            </a:r>
            <a:endParaRPr b="1" sz="6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Kde tedy začít s migrací? </a:t>
            </a:r>
            <a:endParaRPr b="1" sz="6000"/>
          </a:p>
        </p:txBody>
      </p:sp>
      <p:pic>
        <p:nvPicPr>
          <p:cNvPr id="243" name="Google Shape;243;p37"/>
          <p:cNvPicPr preferRelativeResize="0"/>
          <p:nvPr/>
        </p:nvPicPr>
        <p:blipFill>
          <a:blip r:embed="rId3">
            <a:alphaModFix/>
          </a:blip>
          <a:stretch>
            <a:fillRect/>
          </a:stretch>
        </p:blipFill>
        <p:spPr>
          <a:xfrm>
            <a:off x="3699975" y="2514775"/>
            <a:ext cx="1185201" cy="1185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idx="1" type="body"/>
          </p:nvPr>
        </p:nvSpPr>
        <p:spPr>
          <a:xfrm>
            <a:off x="311700" y="1250152"/>
            <a:ext cx="7929000" cy="33456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Char char="-"/>
            </a:pPr>
            <a:r>
              <a:rPr lang="en" sz="3000"/>
              <a:t>Nízký effort, velký zisk</a:t>
            </a:r>
            <a:endParaRPr sz="3000"/>
          </a:p>
          <a:p>
            <a:pPr indent="-419100" lvl="0" marL="457200" rtl="0" algn="l">
              <a:spcBef>
                <a:spcPts val="0"/>
              </a:spcBef>
              <a:spcAft>
                <a:spcPts val="0"/>
              </a:spcAft>
              <a:buSzPts val="3000"/>
              <a:buChar char="-"/>
            </a:pPr>
            <a:r>
              <a:rPr lang="en" sz="3000"/>
              <a:t>Střední effort, střední zisk</a:t>
            </a:r>
            <a:endParaRPr sz="3000"/>
          </a:p>
          <a:p>
            <a:pPr indent="-419100" lvl="0" marL="457200" rtl="0" algn="l">
              <a:spcBef>
                <a:spcPts val="0"/>
              </a:spcBef>
              <a:spcAft>
                <a:spcPts val="0"/>
              </a:spcAft>
              <a:buSzPts val="3000"/>
              <a:buChar char="-"/>
            </a:pPr>
            <a:r>
              <a:rPr lang="en" sz="3000"/>
              <a:t>Velký effort, malý zisk</a:t>
            </a:r>
            <a:endParaRPr sz="3000"/>
          </a:p>
          <a:p>
            <a:pPr indent="0" lvl="0" marL="0" rtl="0" algn="l">
              <a:spcBef>
                <a:spcPts val="1600"/>
              </a:spcBef>
              <a:spcAft>
                <a:spcPts val="1600"/>
              </a:spcAft>
              <a:buNone/>
            </a:pPr>
            <a:r>
              <a:t/>
            </a:r>
            <a:endParaRPr sz="3000"/>
          </a:p>
        </p:txBody>
      </p:sp>
      <p:sp>
        <p:nvSpPr>
          <p:cNvPr id="249" name="Google Shape;249;p3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Nízký effort, velký zisk</a:t>
            </a:r>
            <a:endParaRPr/>
          </a:p>
        </p:txBody>
      </p:sp>
      <p:sp>
        <p:nvSpPr>
          <p:cNvPr id="255" name="Google Shape;255;p39"/>
          <p:cNvSpPr txBox="1"/>
          <p:nvPr>
            <p:ph idx="1" type="body"/>
          </p:nvPr>
        </p:nvSpPr>
        <p:spPr>
          <a:xfrm>
            <a:off x="311700" y="1167952"/>
            <a:ext cx="7929000" cy="334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Služby, co se složitě provozují v on premise a v cloudu jednoduše</a:t>
            </a:r>
            <a:endParaRPr sz="2000"/>
          </a:p>
          <a:p>
            <a:pPr indent="-355600" lvl="0" marL="457200" rtl="0" algn="l">
              <a:spcBef>
                <a:spcPts val="0"/>
              </a:spcBef>
              <a:spcAft>
                <a:spcPts val="0"/>
              </a:spcAft>
              <a:buSzPts val="2000"/>
              <a:buChar char="-"/>
            </a:pPr>
            <a:r>
              <a:rPr lang="en" sz="2000"/>
              <a:t>Služby, co jsou v cloudu levnější, než v on premise</a:t>
            </a:r>
            <a:endParaRPr sz="2000"/>
          </a:p>
          <a:p>
            <a:pPr indent="-342900" lvl="1" marL="914400" rtl="0" algn="l">
              <a:spcBef>
                <a:spcPts val="0"/>
              </a:spcBef>
              <a:spcAft>
                <a:spcPts val="0"/>
              </a:spcAft>
              <a:buSzPts val="1800"/>
              <a:buChar char="-"/>
            </a:pPr>
            <a:r>
              <a:rPr lang="en"/>
              <a:t>Je potřeba započítat všechny náklady </a:t>
            </a:r>
            <a:r>
              <a:rPr lang="en"/>
              <a:t>spojené</a:t>
            </a:r>
            <a:r>
              <a:rPr lang="en"/>
              <a:t> s on-premise provozem, primárně lidi</a:t>
            </a:r>
            <a:endParaRPr/>
          </a:p>
          <a:p>
            <a:pPr indent="-368300" lvl="0" marL="457200" rtl="0" algn="l">
              <a:spcBef>
                <a:spcPts val="0"/>
              </a:spcBef>
              <a:spcAft>
                <a:spcPts val="0"/>
              </a:spcAft>
              <a:buSzPts val="2200"/>
              <a:buChar char="-"/>
            </a:pPr>
            <a:r>
              <a:rPr lang="en"/>
              <a:t>Služby, které se </a:t>
            </a:r>
            <a:r>
              <a:rPr lang="en"/>
              <a:t>jednoduše</a:t>
            </a:r>
            <a:r>
              <a:rPr lang="en"/>
              <a:t> </a:t>
            </a:r>
            <a:r>
              <a:rPr lang="en"/>
              <a:t>migrují</a:t>
            </a:r>
            <a:endParaRPr/>
          </a:p>
          <a:p>
            <a:pPr indent="-342900" lvl="1" marL="914400" rtl="0" algn="l">
              <a:spcBef>
                <a:spcPts val="0"/>
              </a:spcBef>
              <a:spcAft>
                <a:spcPts val="0"/>
              </a:spcAft>
              <a:buSzPts val="1800"/>
              <a:buChar char="-"/>
            </a:pPr>
            <a:r>
              <a:rPr lang="en"/>
              <a:t>Mohou běžet </a:t>
            </a:r>
            <a:r>
              <a:rPr lang="en"/>
              <a:t>jednoduše</a:t>
            </a:r>
            <a:r>
              <a:rPr lang="en"/>
              <a:t> v obou </a:t>
            </a:r>
            <a:r>
              <a:rPr lang="en"/>
              <a:t>prostředích</a:t>
            </a:r>
            <a:r>
              <a:rPr lang="en"/>
              <a:t> (v průběhu migrace)</a:t>
            </a:r>
            <a:endParaRPr/>
          </a:p>
          <a:p>
            <a:pPr indent="-342900" lvl="1" marL="914400" rtl="0" algn="l">
              <a:spcBef>
                <a:spcPts val="0"/>
              </a:spcBef>
              <a:spcAft>
                <a:spcPts val="0"/>
              </a:spcAft>
              <a:buSzPts val="1800"/>
              <a:buChar char="-"/>
            </a:pPr>
            <a:r>
              <a:rPr lang="en"/>
              <a:t>Nemusí se migrovat data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idx="1" type="body"/>
          </p:nvPr>
        </p:nvSpPr>
        <p:spPr>
          <a:xfrm>
            <a:off x="311700" y="638200"/>
            <a:ext cx="8443500" cy="35532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a:t>Příklad nízkého effortu a vysokého zisku</a:t>
            </a:r>
            <a:endParaRPr b="1"/>
          </a:p>
          <a:p>
            <a:pPr indent="0" lvl="0" marL="0" marR="0" rtl="0" algn="l">
              <a:lnSpc>
                <a:spcPct val="115000"/>
              </a:lnSpc>
              <a:spcBef>
                <a:spcPts val="1600"/>
              </a:spcBef>
              <a:spcAft>
                <a:spcPts val="1600"/>
              </a:spcAft>
              <a:buClr>
                <a:schemeClr val="dk1"/>
              </a:buClr>
              <a:buSzPts val="1100"/>
              <a:buFont typeface="Arial"/>
              <a:buNone/>
            </a:pPr>
            <a:r>
              <a:rPr b="1" lang="en" sz="6000"/>
              <a:t>AWS SES</a:t>
            </a:r>
            <a:endParaRPr b="1" sz="6000"/>
          </a:p>
        </p:txBody>
      </p:sp>
      <p:pic>
        <p:nvPicPr>
          <p:cNvPr id="261" name="Google Shape;261;p40"/>
          <p:cNvPicPr preferRelativeResize="0"/>
          <p:nvPr/>
        </p:nvPicPr>
        <p:blipFill>
          <a:blip r:embed="rId3">
            <a:alphaModFix/>
          </a:blip>
          <a:stretch>
            <a:fillRect/>
          </a:stretch>
        </p:blipFill>
        <p:spPr>
          <a:xfrm>
            <a:off x="6341951" y="1415026"/>
            <a:ext cx="1980202" cy="23134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SES</a:t>
            </a:r>
            <a:endParaRPr/>
          </a:p>
        </p:txBody>
      </p:sp>
      <p:sp>
        <p:nvSpPr>
          <p:cNvPr id="267" name="Google Shape;267;p41"/>
          <p:cNvSpPr txBox="1"/>
          <p:nvPr>
            <p:ph idx="1" type="body"/>
          </p:nvPr>
        </p:nvSpPr>
        <p:spPr>
          <a:xfrm>
            <a:off x="311700" y="1250152"/>
            <a:ext cx="7929000" cy="334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Amazon Simple Email Service</a:t>
            </a:r>
            <a:endParaRPr sz="2000"/>
          </a:p>
          <a:p>
            <a:pPr indent="-355600" lvl="0" marL="457200" rtl="0" algn="l">
              <a:spcBef>
                <a:spcPts val="0"/>
              </a:spcBef>
              <a:spcAft>
                <a:spcPts val="0"/>
              </a:spcAft>
              <a:buSzPts val="2000"/>
              <a:buChar char="-"/>
            </a:pPr>
            <a:r>
              <a:rPr lang="en" sz="2000"/>
              <a:t>Jednoduchý a spolehlivý způsob jak odesílat (i přijímat) emaily</a:t>
            </a:r>
            <a:endParaRPr sz="2000"/>
          </a:p>
          <a:p>
            <a:pPr indent="-355600" lvl="0" marL="457200" rtl="0" algn="l">
              <a:spcBef>
                <a:spcPts val="0"/>
              </a:spcBef>
              <a:spcAft>
                <a:spcPts val="0"/>
              </a:spcAft>
              <a:buSzPts val="2000"/>
              <a:buChar char="-"/>
            </a:pPr>
            <a:r>
              <a:rPr lang="en" sz="2000"/>
              <a:t>Může běžet paralelně s on-premise SMTP serverem</a:t>
            </a:r>
            <a:endParaRPr sz="2000"/>
          </a:p>
          <a:p>
            <a:pPr indent="-355600" lvl="0" marL="457200" rtl="0" algn="l">
              <a:spcBef>
                <a:spcPts val="0"/>
              </a:spcBef>
              <a:spcAft>
                <a:spcPts val="0"/>
              </a:spcAft>
              <a:buSzPts val="2000"/>
              <a:buChar char="-"/>
            </a:pPr>
            <a:r>
              <a:rPr lang="en" sz="2000"/>
              <a:t>Téměř žádná údržba</a:t>
            </a:r>
            <a:endParaRPr sz="2000"/>
          </a:p>
          <a:p>
            <a:pPr indent="-355600" lvl="0" marL="457200" rtl="0" algn="l">
              <a:spcBef>
                <a:spcPts val="0"/>
              </a:spcBef>
              <a:spcAft>
                <a:spcPts val="0"/>
              </a:spcAft>
              <a:buSzPts val="2000"/>
              <a:buChar char="-"/>
            </a:pPr>
            <a:r>
              <a:rPr lang="en" sz="2000"/>
              <a:t>Nemusím řešit doručitelnost, spamlisty, … (to řeší Amazon)</a:t>
            </a:r>
            <a:endParaRPr sz="2000"/>
          </a:p>
          <a:p>
            <a:pPr indent="-355600" lvl="0" marL="457200" rtl="0" algn="l">
              <a:spcBef>
                <a:spcPts val="0"/>
              </a:spcBef>
              <a:spcAft>
                <a:spcPts val="0"/>
              </a:spcAft>
              <a:buSzPts val="2000"/>
              <a:buChar char="-"/>
            </a:pPr>
            <a:r>
              <a:rPr lang="en" sz="2000"/>
              <a:t>Cena je $0.10 za 1000 odeslaných emailů</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Moje DevOps / Cloud školení</a:t>
            </a:r>
            <a:endParaRPr/>
          </a:p>
        </p:txBody>
      </p:sp>
      <p:sp>
        <p:nvSpPr>
          <p:cNvPr id="77" name="Google Shape;77;p15"/>
          <p:cNvSpPr txBox="1"/>
          <p:nvPr>
            <p:ph idx="1" type="body"/>
          </p:nvPr>
        </p:nvSpPr>
        <p:spPr>
          <a:xfrm>
            <a:off x="311700" y="926900"/>
            <a:ext cx="4608600" cy="3291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t>Dělám populární školení, kde své znalosti předávám tak, abyste si mohli vše udělat sami a bez zbytečných přešlapů a slepých cest.</a:t>
            </a:r>
            <a:endParaRPr sz="2000"/>
          </a:p>
          <a:p>
            <a:pPr indent="-355600" lvl="0" marL="457200" marR="0" rtl="0" algn="l">
              <a:lnSpc>
                <a:spcPct val="115000"/>
              </a:lnSpc>
              <a:spcBef>
                <a:spcPts val="1600"/>
              </a:spcBef>
              <a:spcAft>
                <a:spcPts val="0"/>
              </a:spcAft>
              <a:buSzPts val="2000"/>
              <a:buChar char="-"/>
            </a:pPr>
            <a:r>
              <a:rPr lang="en" sz="2000"/>
              <a:t>Úvod do DevOps</a:t>
            </a:r>
            <a:endParaRPr sz="2000"/>
          </a:p>
          <a:p>
            <a:pPr indent="-355600" lvl="0" marL="457200" marR="0" rtl="0" algn="l">
              <a:lnSpc>
                <a:spcPct val="115000"/>
              </a:lnSpc>
              <a:spcBef>
                <a:spcPts val="0"/>
              </a:spcBef>
              <a:spcAft>
                <a:spcPts val="0"/>
              </a:spcAft>
              <a:buSzPts val="2000"/>
              <a:buChar char="-"/>
            </a:pPr>
            <a:r>
              <a:rPr lang="en" sz="2000"/>
              <a:t>Kubernetes</a:t>
            </a:r>
            <a:endParaRPr sz="2000"/>
          </a:p>
          <a:p>
            <a:pPr indent="-355600" lvl="0" marL="457200" marR="0" rtl="0" algn="l">
              <a:lnSpc>
                <a:spcPct val="115000"/>
              </a:lnSpc>
              <a:spcBef>
                <a:spcPts val="0"/>
              </a:spcBef>
              <a:spcAft>
                <a:spcPts val="0"/>
              </a:spcAft>
              <a:buSzPts val="2000"/>
              <a:buChar char="-"/>
            </a:pPr>
            <a:r>
              <a:rPr lang="en" sz="2000"/>
              <a:t>AWS školení</a:t>
            </a:r>
            <a:endParaRPr sz="2000"/>
          </a:p>
          <a:p>
            <a:pPr indent="-355600" lvl="0" marL="457200" marR="0" rtl="0" algn="l">
              <a:lnSpc>
                <a:spcPct val="115000"/>
              </a:lnSpc>
              <a:spcBef>
                <a:spcPts val="0"/>
              </a:spcBef>
              <a:spcAft>
                <a:spcPts val="0"/>
              </a:spcAft>
              <a:buSzPts val="2000"/>
              <a:buChar char="-"/>
            </a:pPr>
            <a:r>
              <a:rPr lang="en" sz="2000"/>
              <a:t>Azure </a:t>
            </a:r>
            <a:r>
              <a:rPr lang="en" sz="2000">
                <a:solidFill>
                  <a:schemeClr val="hlink"/>
                </a:solidFill>
              </a:rPr>
              <a:t>školení</a:t>
            </a:r>
            <a:endParaRPr sz="2000"/>
          </a:p>
          <a:p>
            <a:pPr indent="0" lvl="0" marL="0" marR="0" rtl="0" algn="l">
              <a:lnSpc>
                <a:spcPct val="115000"/>
              </a:lnSpc>
              <a:spcBef>
                <a:spcPts val="1600"/>
              </a:spcBef>
              <a:spcAft>
                <a:spcPts val="1600"/>
              </a:spcAft>
              <a:buNone/>
            </a:pPr>
            <a:r>
              <a:rPr lang="en" sz="2000"/>
              <a:t>Otevřené termíny + u Vás ve </a:t>
            </a:r>
            <a:r>
              <a:rPr lang="en" sz="2000"/>
              <a:t>firmě</a:t>
            </a:r>
            <a:endParaRPr sz="2000"/>
          </a:p>
        </p:txBody>
      </p:sp>
      <p:pic>
        <p:nvPicPr>
          <p:cNvPr id="78" name="Google Shape;78;p15"/>
          <p:cNvPicPr preferRelativeResize="0"/>
          <p:nvPr/>
        </p:nvPicPr>
        <p:blipFill>
          <a:blip r:embed="rId3">
            <a:alphaModFix/>
          </a:blip>
          <a:stretch>
            <a:fillRect/>
          </a:stretch>
        </p:blipFill>
        <p:spPr>
          <a:xfrm>
            <a:off x="5711600" y="926900"/>
            <a:ext cx="3172825" cy="2248874"/>
          </a:xfrm>
          <a:prstGeom prst="rect">
            <a:avLst/>
          </a:prstGeom>
          <a:noFill/>
          <a:ln>
            <a:noFill/>
          </a:ln>
        </p:spPr>
      </p:pic>
      <p:pic>
        <p:nvPicPr>
          <p:cNvPr id="79" name="Google Shape;79;p15"/>
          <p:cNvPicPr preferRelativeResize="0"/>
          <p:nvPr/>
        </p:nvPicPr>
        <p:blipFill>
          <a:blip r:embed="rId4">
            <a:alphaModFix/>
          </a:blip>
          <a:stretch>
            <a:fillRect/>
          </a:stretch>
        </p:blipFill>
        <p:spPr>
          <a:xfrm>
            <a:off x="6819185" y="3324725"/>
            <a:ext cx="957656" cy="572700"/>
          </a:xfrm>
          <a:prstGeom prst="rect">
            <a:avLst/>
          </a:prstGeom>
          <a:noFill/>
          <a:ln>
            <a:noFill/>
          </a:ln>
        </p:spPr>
      </p:pic>
      <p:pic>
        <p:nvPicPr>
          <p:cNvPr id="80" name="Google Shape;80;p15"/>
          <p:cNvPicPr preferRelativeResize="0"/>
          <p:nvPr/>
        </p:nvPicPr>
        <p:blipFill>
          <a:blip r:embed="rId5">
            <a:alphaModFix/>
          </a:blip>
          <a:stretch>
            <a:fillRect/>
          </a:stretch>
        </p:blipFill>
        <p:spPr>
          <a:xfrm>
            <a:off x="5711600" y="3229725"/>
            <a:ext cx="862177" cy="667698"/>
          </a:xfrm>
          <a:prstGeom prst="rect">
            <a:avLst/>
          </a:prstGeom>
          <a:noFill/>
          <a:ln>
            <a:noFill/>
          </a:ln>
        </p:spPr>
      </p:pic>
      <p:pic>
        <p:nvPicPr>
          <p:cNvPr id="81" name="Google Shape;81;p15"/>
          <p:cNvPicPr preferRelativeResize="0"/>
          <p:nvPr/>
        </p:nvPicPr>
        <p:blipFill>
          <a:blip r:embed="rId6">
            <a:alphaModFix/>
          </a:blip>
          <a:stretch>
            <a:fillRect/>
          </a:stretch>
        </p:blipFill>
        <p:spPr>
          <a:xfrm>
            <a:off x="7832275" y="3085000"/>
            <a:ext cx="1052150" cy="10521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idx="1" type="body"/>
          </p:nvPr>
        </p:nvSpPr>
        <p:spPr>
          <a:xfrm>
            <a:off x="311700" y="638200"/>
            <a:ext cx="8443500" cy="35532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a:t>Příklad nízkého effortu a vysokého zisku</a:t>
            </a:r>
            <a:endParaRPr b="1"/>
          </a:p>
          <a:p>
            <a:pPr indent="0" lvl="0" marL="0" marR="0" rtl="0" algn="l">
              <a:lnSpc>
                <a:spcPct val="115000"/>
              </a:lnSpc>
              <a:spcBef>
                <a:spcPts val="1600"/>
              </a:spcBef>
              <a:spcAft>
                <a:spcPts val="0"/>
              </a:spcAft>
              <a:buClr>
                <a:schemeClr val="dk1"/>
              </a:buClr>
              <a:buSzPts val="1100"/>
              <a:buFont typeface="Arial"/>
              <a:buNone/>
            </a:pPr>
            <a:r>
              <a:rPr b="1" lang="en" sz="6000"/>
              <a:t>Cloudflare DNS</a:t>
            </a:r>
            <a:endParaRPr b="1" sz="6000"/>
          </a:p>
          <a:p>
            <a:pPr indent="0" lvl="0" marL="0" marR="0" rtl="0" algn="l">
              <a:lnSpc>
                <a:spcPct val="115000"/>
              </a:lnSpc>
              <a:spcBef>
                <a:spcPts val="1600"/>
              </a:spcBef>
              <a:spcAft>
                <a:spcPts val="1600"/>
              </a:spcAft>
              <a:buClr>
                <a:schemeClr val="dk1"/>
              </a:buClr>
              <a:buSzPts val="1100"/>
              <a:buFont typeface="Arial"/>
              <a:buNone/>
            </a:pPr>
            <a:r>
              <a:rPr b="1" lang="en" sz="6000"/>
              <a:t>AWS Route53</a:t>
            </a:r>
            <a:endParaRPr b="1" sz="6000"/>
          </a:p>
        </p:txBody>
      </p:sp>
      <p:pic>
        <p:nvPicPr>
          <p:cNvPr id="273" name="Google Shape;273;p42"/>
          <p:cNvPicPr preferRelativeResize="0"/>
          <p:nvPr/>
        </p:nvPicPr>
        <p:blipFill>
          <a:blip r:embed="rId3">
            <a:alphaModFix/>
          </a:blip>
          <a:stretch>
            <a:fillRect/>
          </a:stretch>
        </p:blipFill>
        <p:spPr>
          <a:xfrm>
            <a:off x="6454125" y="577888"/>
            <a:ext cx="2301075" cy="2301075"/>
          </a:xfrm>
          <a:prstGeom prst="rect">
            <a:avLst/>
          </a:prstGeom>
          <a:noFill/>
          <a:ln>
            <a:noFill/>
          </a:ln>
        </p:spPr>
      </p:pic>
      <p:pic>
        <p:nvPicPr>
          <p:cNvPr id="274" name="Google Shape;274;p42"/>
          <p:cNvPicPr preferRelativeResize="0"/>
          <p:nvPr/>
        </p:nvPicPr>
        <p:blipFill>
          <a:blip r:embed="rId4">
            <a:alphaModFix/>
          </a:blip>
          <a:stretch>
            <a:fillRect/>
          </a:stretch>
        </p:blipFill>
        <p:spPr>
          <a:xfrm>
            <a:off x="6780800" y="2499100"/>
            <a:ext cx="1543850" cy="1555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Cloudflare DNS, AWS SES</a:t>
            </a:r>
            <a:endParaRPr/>
          </a:p>
        </p:txBody>
      </p:sp>
      <p:sp>
        <p:nvSpPr>
          <p:cNvPr id="280" name="Google Shape;280;p43"/>
          <p:cNvSpPr txBox="1"/>
          <p:nvPr>
            <p:ph idx="1" type="body"/>
          </p:nvPr>
        </p:nvSpPr>
        <p:spPr>
          <a:xfrm>
            <a:off x="311700" y="1250152"/>
            <a:ext cx="7929000" cy="33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Migrace DNS z vlastního serveru do cloudu</a:t>
            </a:r>
            <a:endParaRPr sz="2000"/>
          </a:p>
          <a:p>
            <a:pPr indent="-355600" lvl="0" marL="457200" rtl="0" algn="l">
              <a:spcBef>
                <a:spcPts val="1600"/>
              </a:spcBef>
              <a:spcAft>
                <a:spcPts val="0"/>
              </a:spcAft>
              <a:buSzPts val="2000"/>
              <a:buChar char="-"/>
            </a:pPr>
            <a:r>
              <a:rPr lang="en" sz="2000"/>
              <a:t>DNS je kritický bod infrastruktury</a:t>
            </a:r>
            <a:endParaRPr sz="2000"/>
          </a:p>
          <a:p>
            <a:pPr indent="-355600" lvl="0" marL="457200" rtl="0" algn="l">
              <a:spcBef>
                <a:spcPts val="0"/>
              </a:spcBef>
              <a:spcAft>
                <a:spcPts val="0"/>
              </a:spcAft>
              <a:buSzPts val="2000"/>
              <a:buChar char="-"/>
            </a:pPr>
            <a:r>
              <a:rPr lang="en" sz="2000"/>
              <a:t>DNS můžeme migrovat bez </a:t>
            </a:r>
            <a:r>
              <a:rPr lang="en" sz="2000"/>
              <a:t>výpadku</a:t>
            </a:r>
            <a:endParaRPr sz="2000"/>
          </a:p>
          <a:p>
            <a:pPr indent="-355600" lvl="0" marL="457200" rtl="0" algn="l">
              <a:spcBef>
                <a:spcPts val="0"/>
              </a:spcBef>
              <a:spcAft>
                <a:spcPts val="0"/>
              </a:spcAft>
              <a:buSzPts val="2000"/>
              <a:buChar char="-"/>
            </a:pPr>
            <a:r>
              <a:rPr lang="en" sz="2000"/>
              <a:t>Nízká cena</a:t>
            </a:r>
            <a:endParaRPr sz="2000"/>
          </a:p>
          <a:p>
            <a:pPr indent="-355600" lvl="1" marL="914400" rtl="0" algn="l">
              <a:spcBef>
                <a:spcPts val="0"/>
              </a:spcBef>
              <a:spcAft>
                <a:spcPts val="0"/>
              </a:spcAft>
              <a:buSzPts val="2000"/>
              <a:buChar char="-"/>
            </a:pPr>
            <a:r>
              <a:rPr lang="en" sz="2000"/>
              <a:t>Cloudflare DNS - zdarma</a:t>
            </a:r>
            <a:endParaRPr sz="2000"/>
          </a:p>
          <a:p>
            <a:pPr indent="-355600" lvl="1" marL="914400" rtl="0" algn="l">
              <a:spcBef>
                <a:spcPts val="0"/>
              </a:spcBef>
              <a:spcAft>
                <a:spcPts val="0"/>
              </a:spcAft>
              <a:buSzPts val="2000"/>
              <a:buChar char="-"/>
            </a:pPr>
            <a:r>
              <a:rPr lang="en" sz="2000"/>
              <a:t>Route53 - $0.5 USD per zona + $0.40 per million queries</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Střední</a:t>
            </a:r>
            <a:r>
              <a:rPr lang="en"/>
              <a:t> effort, </a:t>
            </a:r>
            <a:r>
              <a:rPr lang="en">
                <a:solidFill>
                  <a:schemeClr val="hlink"/>
                </a:solidFill>
              </a:rPr>
              <a:t>s</a:t>
            </a:r>
            <a:r>
              <a:rPr lang="en">
                <a:solidFill>
                  <a:schemeClr val="hlink"/>
                </a:solidFill>
              </a:rPr>
              <a:t>třední</a:t>
            </a:r>
            <a:r>
              <a:rPr lang="en"/>
              <a:t> zisk</a:t>
            </a:r>
            <a:endParaRPr/>
          </a:p>
        </p:txBody>
      </p:sp>
      <p:sp>
        <p:nvSpPr>
          <p:cNvPr id="286" name="Google Shape;286;p44"/>
          <p:cNvSpPr txBox="1"/>
          <p:nvPr>
            <p:ph idx="1" type="body"/>
          </p:nvPr>
        </p:nvSpPr>
        <p:spPr>
          <a:xfrm>
            <a:off x="311700" y="1250152"/>
            <a:ext cx="7929000" cy="334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solidFill>
                  <a:schemeClr val="hlink"/>
                </a:solidFill>
              </a:rPr>
              <a:t>Služby,</a:t>
            </a:r>
            <a:r>
              <a:rPr lang="en" sz="2000">
                <a:solidFill>
                  <a:schemeClr val="hlink"/>
                </a:solidFill>
              </a:rPr>
              <a:t> kde neušetříme při migraci tolik zdrojů (peněz/práce)</a:t>
            </a:r>
            <a:endParaRPr sz="2000"/>
          </a:p>
          <a:p>
            <a:pPr indent="-355600" lvl="0" marL="457200" rtl="0" algn="l">
              <a:spcBef>
                <a:spcPts val="0"/>
              </a:spcBef>
              <a:spcAft>
                <a:spcPts val="0"/>
              </a:spcAft>
              <a:buSzPts val="2000"/>
              <a:buChar char="-"/>
            </a:pPr>
            <a:r>
              <a:rPr lang="en" sz="2000"/>
              <a:t>Služby, které se </a:t>
            </a:r>
            <a:r>
              <a:rPr lang="en" sz="2000"/>
              <a:t>migrují</a:t>
            </a:r>
            <a:r>
              <a:rPr lang="en" sz="2000"/>
              <a:t> </a:t>
            </a:r>
            <a:r>
              <a:rPr lang="en" sz="2000"/>
              <a:t>obtížněji</a:t>
            </a:r>
            <a:r>
              <a:rPr lang="en" sz="2000"/>
              <a:t>, ale jejich provoz má v cloudu přínos</a:t>
            </a:r>
            <a:endParaRPr sz="2000"/>
          </a:p>
          <a:p>
            <a:pPr indent="0" lvl="0" marL="914400" rtl="0" algn="l">
              <a:spcBef>
                <a:spcPts val="1600"/>
              </a:spcBef>
              <a:spcAft>
                <a:spcPts val="1600"/>
              </a:spcAft>
              <a:buNone/>
            </a:pPr>
            <a:r>
              <a:rPr lang="en" sz="2000"/>
              <a:t>=&gt; Škálovatelnost, dostupnost, cena</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idx="1" type="body"/>
          </p:nvPr>
        </p:nvSpPr>
        <p:spPr>
          <a:xfrm>
            <a:off x="311700" y="638200"/>
            <a:ext cx="8443500" cy="35532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a:t>Příklad středního</a:t>
            </a:r>
            <a:r>
              <a:rPr b="1" lang="en"/>
              <a:t> effortu a středního zisku</a:t>
            </a:r>
            <a:endParaRPr b="1"/>
          </a:p>
          <a:p>
            <a:pPr indent="0" lvl="0" marL="0" marR="0" rtl="0" algn="l">
              <a:lnSpc>
                <a:spcPct val="115000"/>
              </a:lnSpc>
              <a:spcBef>
                <a:spcPts val="1600"/>
              </a:spcBef>
              <a:spcAft>
                <a:spcPts val="1600"/>
              </a:spcAft>
              <a:buClr>
                <a:schemeClr val="dk1"/>
              </a:buClr>
              <a:buSzPts val="1100"/>
              <a:buFont typeface="Arial"/>
              <a:buNone/>
            </a:pPr>
            <a:r>
              <a:rPr b="1" lang="en" sz="6000"/>
              <a:t>AWS S3 Glacier</a:t>
            </a:r>
            <a:endParaRPr b="1" sz="6000"/>
          </a:p>
        </p:txBody>
      </p:sp>
      <p:pic>
        <p:nvPicPr>
          <p:cNvPr id="292" name="Google Shape;292;p45"/>
          <p:cNvPicPr preferRelativeResize="0"/>
          <p:nvPr/>
        </p:nvPicPr>
        <p:blipFill>
          <a:blip r:embed="rId3">
            <a:alphaModFix/>
          </a:blip>
          <a:stretch>
            <a:fillRect/>
          </a:stretch>
        </p:blipFill>
        <p:spPr>
          <a:xfrm>
            <a:off x="6082600" y="1041050"/>
            <a:ext cx="3061400" cy="3061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AWS S3 Glacier</a:t>
            </a:r>
            <a:endParaRPr/>
          </a:p>
        </p:txBody>
      </p:sp>
      <p:sp>
        <p:nvSpPr>
          <p:cNvPr id="298" name="Google Shape;298;p46"/>
          <p:cNvSpPr txBox="1"/>
          <p:nvPr>
            <p:ph idx="1" type="body"/>
          </p:nvPr>
        </p:nvSpPr>
        <p:spPr>
          <a:xfrm>
            <a:off x="311700" y="1097502"/>
            <a:ext cx="7929000" cy="33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AWS S3 je objektová storage od Amazonu. S3 Glacier je určena pro dlouhodobé zálohy.</a:t>
            </a:r>
            <a:endParaRPr sz="2000"/>
          </a:p>
          <a:p>
            <a:pPr indent="-355600" lvl="0" marL="457200" rtl="0" algn="l">
              <a:spcBef>
                <a:spcPts val="1600"/>
              </a:spcBef>
              <a:spcAft>
                <a:spcPts val="0"/>
              </a:spcAft>
              <a:buSzPts val="2000"/>
              <a:buChar char="-"/>
            </a:pPr>
            <a:r>
              <a:rPr lang="en" sz="2000"/>
              <a:t>Výhody</a:t>
            </a:r>
            <a:endParaRPr sz="2000"/>
          </a:p>
          <a:p>
            <a:pPr indent="-355600" lvl="1" marL="914400" rtl="0" algn="l">
              <a:spcBef>
                <a:spcPts val="0"/>
              </a:spcBef>
              <a:spcAft>
                <a:spcPts val="0"/>
              </a:spcAft>
              <a:buSzPts val="2000"/>
              <a:buChar char="-"/>
            </a:pPr>
            <a:r>
              <a:rPr lang="en" sz="2000"/>
              <a:t>Vysoká spolehlivost 99.999999999% (11 nines)</a:t>
            </a:r>
            <a:endParaRPr sz="2000"/>
          </a:p>
          <a:p>
            <a:pPr indent="-355600" lvl="1" marL="914400" rtl="0" algn="l">
              <a:spcBef>
                <a:spcPts val="0"/>
              </a:spcBef>
              <a:spcAft>
                <a:spcPts val="0"/>
              </a:spcAft>
              <a:buSzPts val="2000"/>
              <a:buChar char="-"/>
            </a:pPr>
            <a:r>
              <a:rPr lang="en" sz="2000"/>
              <a:t>Nízká cena - $0.0036 per GB / Month = $3.6 </a:t>
            </a:r>
            <a:r>
              <a:rPr lang="en" sz="2000">
                <a:solidFill>
                  <a:schemeClr val="hlink"/>
                </a:solidFill>
              </a:rPr>
              <a:t>per GB / Month</a:t>
            </a:r>
            <a:endParaRPr sz="2000">
              <a:solidFill>
                <a:schemeClr val="hlink"/>
              </a:solidFill>
            </a:endParaRPr>
          </a:p>
          <a:p>
            <a:pPr indent="-355600" lvl="1" marL="914400" rtl="0" algn="l">
              <a:spcBef>
                <a:spcPts val="0"/>
              </a:spcBef>
              <a:spcAft>
                <a:spcPts val="0"/>
              </a:spcAft>
              <a:buClr>
                <a:schemeClr val="hlink"/>
              </a:buClr>
              <a:buSzPts val="2000"/>
              <a:buChar char="-"/>
            </a:pPr>
            <a:r>
              <a:rPr lang="en" sz="2000">
                <a:solidFill>
                  <a:schemeClr val="hlink"/>
                </a:solidFill>
              </a:rPr>
              <a:t>AWS IAM &amp; ACL</a:t>
            </a:r>
            <a:endParaRPr sz="2000">
              <a:solidFill>
                <a:schemeClr val="hlink"/>
              </a:solidFill>
            </a:endParaRPr>
          </a:p>
          <a:p>
            <a:pPr indent="-355600" lvl="0" marL="457200" rtl="0" algn="l">
              <a:spcBef>
                <a:spcPts val="0"/>
              </a:spcBef>
              <a:spcAft>
                <a:spcPts val="0"/>
              </a:spcAft>
              <a:buSzPts val="2000"/>
              <a:buChar char="-"/>
            </a:pPr>
            <a:r>
              <a:rPr lang="en" sz="2000"/>
              <a:t>Nevýhody</a:t>
            </a:r>
            <a:endParaRPr sz="2000"/>
          </a:p>
          <a:p>
            <a:pPr indent="-355600" lvl="1" marL="914400" rtl="0" algn="l">
              <a:spcBef>
                <a:spcPts val="0"/>
              </a:spcBef>
              <a:spcAft>
                <a:spcPts val="0"/>
              </a:spcAft>
              <a:buSzPts val="2000"/>
              <a:buChar char="-"/>
            </a:pPr>
            <a:r>
              <a:rPr lang="en" sz="2000"/>
              <a:t>Při migraci musíme migrovat data</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7"/>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 sz="6000"/>
              <a:t>Velký effort, malý zisk.</a:t>
            </a:r>
            <a:endParaRPr b="1" sz="6000"/>
          </a:p>
          <a:p>
            <a:pPr indent="0" lvl="0" marL="0" marR="0" rtl="0" algn="l">
              <a:lnSpc>
                <a:spcPct val="115000"/>
              </a:lnSpc>
              <a:spcBef>
                <a:spcPts val="1600"/>
              </a:spcBef>
              <a:spcAft>
                <a:spcPts val="1600"/>
              </a:spcAft>
              <a:buClr>
                <a:schemeClr val="dk1"/>
              </a:buClr>
              <a:buSzPts val="1100"/>
              <a:buFont typeface="Arial"/>
              <a:buNone/>
            </a:pPr>
            <a:r>
              <a:rPr b="1" lang="en" sz="6000"/>
              <a:t>Má to vůbec smysl?</a:t>
            </a:r>
            <a:r>
              <a:rPr b="1" lang="en" sz="6000"/>
              <a:t> </a:t>
            </a:r>
            <a:endParaRPr b="1" sz="6000"/>
          </a:p>
        </p:txBody>
      </p:sp>
      <p:pic>
        <p:nvPicPr>
          <p:cNvPr id="305" name="Google Shape;305;p47"/>
          <p:cNvPicPr preferRelativeResize="0"/>
          <p:nvPr/>
        </p:nvPicPr>
        <p:blipFill>
          <a:blip r:embed="rId3">
            <a:alphaModFix/>
          </a:blip>
          <a:stretch>
            <a:fillRect/>
          </a:stretch>
        </p:blipFill>
        <p:spPr>
          <a:xfrm>
            <a:off x="7468700" y="2643950"/>
            <a:ext cx="1177225" cy="1177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Velký effort, malý/žádný zisk</a:t>
            </a:r>
            <a:endParaRPr/>
          </a:p>
        </p:txBody>
      </p:sp>
      <p:sp>
        <p:nvSpPr>
          <p:cNvPr id="311" name="Google Shape;311;p48"/>
          <p:cNvSpPr txBox="1"/>
          <p:nvPr>
            <p:ph idx="1" type="body"/>
          </p:nvPr>
        </p:nvSpPr>
        <p:spPr>
          <a:xfrm>
            <a:off x="311700" y="1132727"/>
            <a:ext cx="7929000" cy="33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Někdy</a:t>
            </a:r>
            <a:r>
              <a:rPr b="1" lang="en" sz="2000"/>
              <a:t> ne</a:t>
            </a:r>
            <a:endParaRPr b="1" sz="2000"/>
          </a:p>
          <a:p>
            <a:pPr indent="-355600" lvl="0" marL="457200" rtl="0" algn="l">
              <a:spcBef>
                <a:spcPts val="1600"/>
              </a:spcBef>
              <a:spcAft>
                <a:spcPts val="0"/>
              </a:spcAft>
              <a:buSzPts val="2000"/>
              <a:buChar char="-"/>
            </a:pPr>
            <a:r>
              <a:rPr lang="en" sz="2000"/>
              <a:t>Nemá smysl přesouvat to, co neumíme / nemůžeme škálovat</a:t>
            </a:r>
            <a:endParaRPr sz="2000"/>
          </a:p>
          <a:p>
            <a:pPr indent="-355600" lvl="0" marL="457200" rtl="0" algn="l">
              <a:spcBef>
                <a:spcPts val="0"/>
              </a:spcBef>
              <a:spcAft>
                <a:spcPts val="0"/>
              </a:spcAft>
              <a:buSzPts val="2000"/>
              <a:buChar char="-"/>
            </a:pPr>
            <a:r>
              <a:rPr lang="en" sz="2000"/>
              <a:t>To, co je v cloudu drahé (raw compute, high data transfers, …)</a:t>
            </a:r>
            <a:endParaRPr sz="2000"/>
          </a:p>
          <a:p>
            <a:pPr indent="0" lvl="0" marL="0" rtl="0" algn="l">
              <a:spcBef>
                <a:spcPts val="1600"/>
              </a:spcBef>
              <a:spcAft>
                <a:spcPts val="0"/>
              </a:spcAft>
              <a:buNone/>
            </a:pPr>
            <a:r>
              <a:rPr lang="en" sz="2000"/>
              <a:t>Někdy ano, i za cenu větších nákladů</a:t>
            </a:r>
            <a:endParaRPr sz="2000"/>
          </a:p>
          <a:p>
            <a:pPr indent="-355600" lvl="0" marL="457200" rtl="0" algn="l">
              <a:spcBef>
                <a:spcPts val="1600"/>
              </a:spcBef>
              <a:spcAft>
                <a:spcPts val="0"/>
              </a:spcAft>
              <a:buSzPts val="2000"/>
              <a:buChar char="-"/>
            </a:pPr>
            <a:r>
              <a:rPr lang="en" sz="2000"/>
              <a:t>Pokud potřebujeme </a:t>
            </a:r>
            <a:r>
              <a:rPr lang="en" sz="2000"/>
              <a:t>škálovat</a:t>
            </a:r>
            <a:endParaRPr sz="2000"/>
          </a:p>
          <a:p>
            <a:pPr indent="-355600" lvl="0" marL="457200" rtl="0" algn="l">
              <a:spcBef>
                <a:spcPts val="0"/>
              </a:spcBef>
              <a:spcAft>
                <a:spcPts val="0"/>
              </a:spcAft>
              <a:buSzPts val="2000"/>
              <a:buChar char="-"/>
            </a:pPr>
            <a:r>
              <a:rPr lang="en" sz="2000"/>
              <a:t>Pokud chceme jednodušší správu</a:t>
            </a:r>
            <a:endParaRPr sz="2000"/>
          </a:p>
          <a:p>
            <a:pPr indent="-355600" lvl="0" marL="457200" rtl="0" algn="l">
              <a:spcBef>
                <a:spcPts val="0"/>
              </a:spcBef>
              <a:spcAft>
                <a:spcPts val="0"/>
              </a:spcAft>
              <a:buSzPts val="2000"/>
              <a:buChar char="-"/>
            </a:pPr>
            <a:r>
              <a:rPr lang="en" sz="2000"/>
              <a:t>Pokud se chceme kompletně zbavit on-premise</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Příklad velkého effortu a malého zisku</a:t>
            </a:r>
            <a:endParaRPr sz="2800"/>
          </a:p>
        </p:txBody>
      </p:sp>
      <p:sp>
        <p:nvSpPr>
          <p:cNvPr id="317" name="Google Shape;317;p49"/>
          <p:cNvSpPr txBox="1"/>
          <p:nvPr>
            <p:ph idx="1" type="body"/>
          </p:nvPr>
        </p:nvSpPr>
        <p:spPr>
          <a:xfrm>
            <a:off x="311700" y="1250152"/>
            <a:ext cx="7929000" cy="334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VMs které nemůžeme škálovat</a:t>
            </a:r>
            <a:endParaRPr sz="2000"/>
          </a:p>
          <a:p>
            <a:pPr indent="-355600" lvl="0" marL="457200" rtl="0" algn="l">
              <a:spcBef>
                <a:spcPts val="0"/>
              </a:spcBef>
              <a:spcAft>
                <a:spcPts val="0"/>
              </a:spcAft>
              <a:buSzPts val="2000"/>
              <a:buChar char="-"/>
            </a:pPr>
            <a:r>
              <a:rPr lang="en" sz="2000"/>
              <a:t>Streaming - Velké datové přenosy</a:t>
            </a:r>
            <a:endParaRPr sz="2000"/>
          </a:p>
          <a:p>
            <a:pPr indent="-355600" lvl="0" marL="457200" rtl="0" algn="l">
              <a:spcBef>
                <a:spcPts val="0"/>
              </a:spcBef>
              <a:spcAft>
                <a:spcPts val="0"/>
              </a:spcAft>
              <a:buSzPts val="2000"/>
              <a:buChar char="-"/>
            </a:pPr>
            <a:r>
              <a:rPr lang="en" sz="2000"/>
              <a:t>On-premise cloud - Není nutné migrovat cloud do cloudu</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0"/>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Nebo jiný cloud</a:t>
            </a:r>
            <a:r>
              <a:rPr b="1" lang="en" sz="6000"/>
              <a:t>? </a:t>
            </a:r>
            <a:endParaRPr b="1" sz="6000"/>
          </a:p>
        </p:txBody>
      </p:sp>
      <p:pic>
        <p:nvPicPr>
          <p:cNvPr id="324" name="Google Shape;324;p50"/>
          <p:cNvPicPr preferRelativeResize="0"/>
          <p:nvPr/>
        </p:nvPicPr>
        <p:blipFill>
          <a:blip r:embed="rId3">
            <a:alphaModFix/>
          </a:blip>
          <a:stretch>
            <a:fillRect/>
          </a:stretch>
        </p:blipFill>
        <p:spPr>
          <a:xfrm>
            <a:off x="6427825" y="1983150"/>
            <a:ext cx="1177225" cy="1177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51"/>
          <p:cNvPicPr preferRelativeResize="0"/>
          <p:nvPr/>
        </p:nvPicPr>
        <p:blipFill>
          <a:blip r:embed="rId3">
            <a:alphaModFix/>
          </a:blip>
          <a:stretch>
            <a:fillRect/>
          </a:stretch>
        </p:blipFill>
        <p:spPr>
          <a:xfrm>
            <a:off x="1405541" y="1576284"/>
            <a:ext cx="2612025" cy="3445675"/>
          </a:xfrm>
          <a:prstGeom prst="rect">
            <a:avLst/>
          </a:prstGeom>
          <a:noFill/>
          <a:ln>
            <a:noFill/>
          </a:ln>
        </p:spPr>
      </p:pic>
      <p:pic>
        <p:nvPicPr>
          <p:cNvPr id="331" name="Google Shape;331;p51"/>
          <p:cNvPicPr preferRelativeResize="0"/>
          <p:nvPr/>
        </p:nvPicPr>
        <p:blipFill>
          <a:blip r:embed="rId4">
            <a:alphaModFix/>
          </a:blip>
          <a:stretch>
            <a:fillRect/>
          </a:stretch>
        </p:blipFill>
        <p:spPr>
          <a:xfrm>
            <a:off x="5645375" y="1823425"/>
            <a:ext cx="1813450" cy="181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SikaLabs s.r.o.</a:t>
            </a:r>
            <a:endParaRPr/>
          </a:p>
        </p:txBody>
      </p:sp>
      <p:sp>
        <p:nvSpPr>
          <p:cNvPr id="87" name="Google Shape;87;p16"/>
          <p:cNvSpPr txBox="1"/>
          <p:nvPr>
            <p:ph idx="1" type="body"/>
          </p:nvPr>
        </p:nvSpPr>
        <p:spPr>
          <a:xfrm>
            <a:off x="311700" y="934500"/>
            <a:ext cx="5272500" cy="3283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2000">
                <a:solidFill>
                  <a:schemeClr val="hlink"/>
                </a:solidFill>
              </a:rPr>
              <a:t>Nedělám vše sám, </a:t>
            </a:r>
            <a:r>
              <a:rPr lang="en" sz="2000"/>
              <a:t>m</a:t>
            </a:r>
            <a:r>
              <a:rPr lang="en" sz="2000"/>
              <a:t>ám </a:t>
            </a:r>
            <a:r>
              <a:rPr b="1" lang="en" sz="2000"/>
              <a:t>skvělé</a:t>
            </a:r>
            <a:r>
              <a:rPr b="1" lang="en" sz="2000"/>
              <a:t> kolegy</a:t>
            </a:r>
            <a:r>
              <a:rPr lang="en" sz="2000"/>
              <a:t>!</a:t>
            </a:r>
            <a:endParaRPr sz="2000"/>
          </a:p>
          <a:p>
            <a:pPr indent="0" lvl="0" marL="0" marR="0" rtl="0" algn="l">
              <a:lnSpc>
                <a:spcPct val="115000"/>
              </a:lnSpc>
              <a:spcBef>
                <a:spcPts val="1600"/>
              </a:spcBef>
              <a:spcAft>
                <a:spcPts val="1600"/>
              </a:spcAft>
              <a:buNone/>
            </a:pPr>
            <a:r>
              <a:rPr lang="en" sz="2000"/>
              <a:t>Postaráme</a:t>
            </a:r>
            <a:r>
              <a:rPr lang="en" sz="2000"/>
              <a:t> se Vám o zavedení DevOps technologií do firmy nebo o kompletní správu DevOps.</a:t>
            </a:r>
            <a:endParaRPr sz="2000"/>
          </a:p>
        </p:txBody>
      </p:sp>
      <p:pic>
        <p:nvPicPr>
          <p:cNvPr id="88" name="Google Shape;88;p16"/>
          <p:cNvPicPr preferRelativeResize="0"/>
          <p:nvPr/>
        </p:nvPicPr>
        <p:blipFill>
          <a:blip r:embed="rId3">
            <a:alphaModFix/>
          </a:blip>
          <a:stretch>
            <a:fillRect/>
          </a:stretch>
        </p:blipFill>
        <p:spPr>
          <a:xfrm>
            <a:off x="7486550" y="387600"/>
            <a:ext cx="1234576" cy="1234576"/>
          </a:xfrm>
          <a:prstGeom prst="rect">
            <a:avLst/>
          </a:prstGeom>
          <a:noFill/>
          <a:ln>
            <a:noFill/>
          </a:ln>
        </p:spPr>
      </p:pic>
      <p:pic>
        <p:nvPicPr>
          <p:cNvPr id="89" name="Google Shape;89;p16"/>
          <p:cNvPicPr preferRelativeResize="0"/>
          <p:nvPr/>
        </p:nvPicPr>
        <p:blipFill>
          <a:blip r:embed="rId4">
            <a:alphaModFix/>
          </a:blip>
          <a:stretch>
            <a:fillRect/>
          </a:stretch>
        </p:blipFill>
        <p:spPr>
          <a:xfrm>
            <a:off x="2371975" y="2758749"/>
            <a:ext cx="1908750" cy="1908750"/>
          </a:xfrm>
          <a:prstGeom prst="rect">
            <a:avLst/>
          </a:prstGeom>
          <a:noFill/>
          <a:ln>
            <a:noFill/>
          </a:ln>
        </p:spPr>
      </p:pic>
      <p:pic>
        <p:nvPicPr>
          <p:cNvPr id="90" name="Google Shape;90;p16"/>
          <p:cNvPicPr preferRelativeResize="0"/>
          <p:nvPr/>
        </p:nvPicPr>
        <p:blipFill>
          <a:blip r:embed="rId5">
            <a:alphaModFix/>
          </a:blip>
          <a:stretch>
            <a:fillRect/>
          </a:stretch>
        </p:blipFill>
        <p:spPr>
          <a:xfrm>
            <a:off x="311700" y="2758750"/>
            <a:ext cx="1908750" cy="1908750"/>
          </a:xfrm>
          <a:prstGeom prst="rect">
            <a:avLst/>
          </a:prstGeom>
          <a:noFill/>
          <a:ln>
            <a:noFill/>
          </a:ln>
        </p:spPr>
      </p:pic>
      <p:pic>
        <p:nvPicPr>
          <p:cNvPr id="91" name="Google Shape;91;p16"/>
          <p:cNvPicPr preferRelativeResize="0"/>
          <p:nvPr/>
        </p:nvPicPr>
        <p:blipFill rotWithShape="1">
          <a:blip r:embed="rId6">
            <a:alphaModFix/>
          </a:blip>
          <a:srcRect b="0" l="13532" r="0" t="0"/>
          <a:stretch/>
        </p:blipFill>
        <p:spPr>
          <a:xfrm>
            <a:off x="6141675" y="3945700"/>
            <a:ext cx="3002325" cy="1197800"/>
          </a:xfrm>
          <a:prstGeom prst="rect">
            <a:avLst/>
          </a:prstGeom>
          <a:noFill/>
          <a:ln>
            <a:noFill/>
          </a:ln>
        </p:spPr>
      </p:pic>
      <p:pic>
        <p:nvPicPr>
          <p:cNvPr id="92" name="Google Shape;92;p16"/>
          <p:cNvPicPr preferRelativeResize="0"/>
          <p:nvPr/>
        </p:nvPicPr>
        <p:blipFill rotWithShape="1">
          <a:blip r:embed="rId7">
            <a:alphaModFix/>
          </a:blip>
          <a:srcRect b="0" l="0" r="0" t="0"/>
          <a:stretch/>
        </p:blipFill>
        <p:spPr>
          <a:xfrm>
            <a:off x="6751125" y="2811625"/>
            <a:ext cx="1970001" cy="1943921"/>
          </a:xfrm>
          <a:prstGeom prst="rect">
            <a:avLst/>
          </a:prstGeom>
          <a:noFill/>
          <a:ln>
            <a:noFill/>
          </a:ln>
        </p:spPr>
      </p:pic>
      <p:pic>
        <p:nvPicPr>
          <p:cNvPr id="93" name="Google Shape;93;p16"/>
          <p:cNvPicPr preferRelativeResize="0"/>
          <p:nvPr/>
        </p:nvPicPr>
        <p:blipFill>
          <a:blip r:embed="rId8">
            <a:alphaModFix/>
          </a:blip>
          <a:stretch>
            <a:fillRect/>
          </a:stretch>
        </p:blipFill>
        <p:spPr>
          <a:xfrm>
            <a:off x="4484688" y="2758750"/>
            <a:ext cx="1970005" cy="19087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Nebo jiný cloud?</a:t>
            </a:r>
            <a:endParaRPr sz="2800"/>
          </a:p>
        </p:txBody>
      </p:sp>
      <p:sp>
        <p:nvSpPr>
          <p:cNvPr id="337" name="Google Shape;337;p52"/>
          <p:cNvSpPr txBox="1"/>
          <p:nvPr>
            <p:ph idx="1" type="body"/>
          </p:nvPr>
        </p:nvSpPr>
        <p:spPr>
          <a:xfrm>
            <a:off x="311700" y="1050527"/>
            <a:ext cx="7929000" cy="3345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Ne vše musí být ve velké trojce</a:t>
            </a:r>
            <a:br>
              <a:rPr lang="en" sz="2000"/>
            </a:br>
            <a:r>
              <a:rPr lang="en" sz="2000"/>
              <a:t>=&gt; Cloud != Azure, AWS, GCP</a:t>
            </a:r>
            <a:endParaRPr sz="2000"/>
          </a:p>
          <a:p>
            <a:pPr indent="-355600" lvl="0" marL="457200" rtl="0" algn="l">
              <a:spcBef>
                <a:spcPts val="0"/>
              </a:spcBef>
              <a:spcAft>
                <a:spcPts val="0"/>
              </a:spcAft>
              <a:buSzPts val="2000"/>
              <a:buChar char="-"/>
            </a:pPr>
            <a:r>
              <a:rPr lang="en" sz="2000"/>
              <a:t>Menší nebo lokální poskytovatelé mají často velmi příznivé ceny</a:t>
            </a:r>
            <a:endParaRPr sz="2000"/>
          </a:p>
          <a:p>
            <a:pPr indent="-355600" lvl="0" marL="457200" rtl="0" algn="l">
              <a:spcBef>
                <a:spcPts val="0"/>
              </a:spcBef>
              <a:spcAft>
                <a:spcPts val="0"/>
              </a:spcAft>
              <a:buSzPts val="2000"/>
              <a:buChar char="-"/>
            </a:pPr>
            <a:r>
              <a:rPr lang="en" sz="2000"/>
              <a:t>Nabídka</a:t>
            </a:r>
            <a:r>
              <a:rPr lang="en" sz="2000"/>
              <a:t> </a:t>
            </a:r>
            <a:r>
              <a:rPr lang="en" sz="2000"/>
              <a:t>služeb</a:t>
            </a:r>
            <a:r>
              <a:rPr lang="en" sz="2000"/>
              <a:t> je omezená, ale to, co nám v této </a:t>
            </a:r>
            <a:r>
              <a:rPr lang="en" sz="2000"/>
              <a:t>fázi</a:t>
            </a:r>
            <a:r>
              <a:rPr lang="en" sz="2000"/>
              <a:t> zbývá, většinou bez problému </a:t>
            </a:r>
            <a:r>
              <a:rPr lang="en" sz="2000"/>
              <a:t>pokrývají</a:t>
            </a:r>
            <a:endParaRPr sz="2000"/>
          </a:p>
          <a:p>
            <a:pPr indent="-355600" lvl="1" marL="914400" rtl="0" algn="l">
              <a:spcBef>
                <a:spcPts val="0"/>
              </a:spcBef>
              <a:spcAft>
                <a:spcPts val="0"/>
              </a:spcAft>
              <a:buSzPts val="2000"/>
              <a:buChar char="-"/>
            </a:pPr>
            <a:r>
              <a:rPr lang="en" sz="2000"/>
              <a:t>Compute, Storage, Networking</a:t>
            </a:r>
            <a:endParaRPr sz="2000"/>
          </a:p>
          <a:p>
            <a:pPr indent="-355600" lvl="1" marL="914400" rtl="0" algn="l">
              <a:spcBef>
                <a:spcPts val="0"/>
              </a:spcBef>
              <a:spcAft>
                <a:spcPts val="0"/>
              </a:spcAft>
              <a:buSzPts val="2000"/>
              <a:buChar char="-"/>
            </a:pPr>
            <a:r>
              <a:rPr lang="en" sz="2000"/>
              <a:t>Kubernetes</a:t>
            </a:r>
            <a:endParaRPr sz="2000"/>
          </a:p>
          <a:p>
            <a:pPr indent="-355600" lvl="0" marL="457200" rtl="0" algn="l">
              <a:spcBef>
                <a:spcPts val="0"/>
              </a:spcBef>
              <a:spcAft>
                <a:spcPts val="0"/>
              </a:spcAft>
              <a:buSzPts val="2000"/>
              <a:buChar char="-"/>
            </a:pPr>
            <a:r>
              <a:rPr lang="en" sz="2000"/>
              <a:t>Pořád</a:t>
            </a:r>
            <a:r>
              <a:rPr lang="en" sz="2000"/>
              <a:t> jsou to cloudy</a:t>
            </a:r>
            <a:br>
              <a:rPr lang="en" sz="2000"/>
            </a:br>
            <a:r>
              <a:rPr lang="en" sz="2000"/>
              <a:t>=&gt; flexibilita, IaC, Terraform, …</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3"/>
          <p:cNvSpPr txBox="1"/>
          <p:nvPr>
            <p:ph idx="1" type="body"/>
          </p:nvPr>
        </p:nvSpPr>
        <p:spPr>
          <a:xfrm>
            <a:off x="311700" y="1250150"/>
            <a:ext cx="8443500" cy="29409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6000"/>
              <a:t>Shrnutí</a:t>
            </a:r>
            <a:endParaRPr b="1" sz="6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Shrnutí</a:t>
            </a:r>
            <a:endParaRPr/>
          </a:p>
        </p:txBody>
      </p:sp>
      <p:sp>
        <p:nvSpPr>
          <p:cNvPr id="349" name="Google Shape;349;p54"/>
          <p:cNvSpPr txBox="1"/>
          <p:nvPr>
            <p:ph idx="1" type="body"/>
          </p:nvPr>
        </p:nvSpPr>
        <p:spPr>
          <a:xfrm>
            <a:off x="311700" y="1250150"/>
            <a:ext cx="84435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Začít potupně</a:t>
            </a:r>
            <a:endParaRPr/>
          </a:p>
          <a:p>
            <a:pPr indent="-368300" lvl="0" marL="457200" rtl="0" algn="l">
              <a:spcBef>
                <a:spcPts val="0"/>
              </a:spcBef>
              <a:spcAft>
                <a:spcPts val="0"/>
              </a:spcAft>
              <a:buSzPts val="2200"/>
              <a:buChar char="-"/>
            </a:pPr>
            <a:r>
              <a:rPr lang="en"/>
              <a:t>Vybrat služby, kde má cloud největší </a:t>
            </a:r>
            <a:r>
              <a:rPr lang="en"/>
              <a:t>přidanou</a:t>
            </a:r>
            <a:r>
              <a:rPr lang="en"/>
              <a:t> hodnotu</a:t>
            </a:r>
            <a:endParaRPr/>
          </a:p>
          <a:p>
            <a:pPr indent="-368300" lvl="0" marL="457200" rtl="0" algn="l">
              <a:spcBef>
                <a:spcPts val="0"/>
              </a:spcBef>
              <a:spcAft>
                <a:spcPts val="0"/>
              </a:spcAft>
              <a:buSzPts val="2200"/>
              <a:buChar char="-"/>
            </a:pPr>
            <a:r>
              <a:rPr lang="en"/>
              <a:t>Není nutné zmigrovat všechno</a:t>
            </a:r>
            <a:endParaRPr/>
          </a:p>
          <a:p>
            <a:pPr indent="-368300" lvl="0" marL="457200" rtl="0" algn="l">
              <a:spcBef>
                <a:spcPts val="0"/>
              </a:spcBef>
              <a:spcAft>
                <a:spcPts val="0"/>
              </a:spcAft>
              <a:buSzPts val="2200"/>
              <a:buChar char="-"/>
            </a:pPr>
            <a:r>
              <a:rPr lang="en"/>
              <a:t>Každý provider má výhody i nevýhody - </a:t>
            </a:r>
            <a:r>
              <a:rPr lang="en"/>
              <a:t>dají</a:t>
            </a:r>
            <a:r>
              <a:rPr lang="en"/>
              <a:t> se kombinovat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5"/>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Díky za pozornost</a:t>
            </a:r>
            <a:endParaRPr b="1" sz="5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6"/>
          <p:cNvSpPr txBox="1"/>
          <p:nvPr>
            <p:ph idx="1" type="body"/>
          </p:nvPr>
        </p:nvSpPr>
        <p:spPr>
          <a:xfrm>
            <a:off x="311700" y="777950"/>
            <a:ext cx="8213100" cy="34404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100"/>
              <a:buFont typeface="Arial"/>
              <a:buNone/>
            </a:pPr>
            <a:r>
              <a:rPr b="1" lang="en" sz="5000"/>
              <a:t>Otázky</a:t>
            </a:r>
            <a:endParaRPr b="1" sz="5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7"/>
          <p:cNvSpPr txBox="1"/>
          <p:nvPr>
            <p:ph type="title"/>
          </p:nvPr>
        </p:nvSpPr>
        <p:spPr>
          <a:xfrm>
            <a:off x="283100" y="346650"/>
            <a:ext cx="8518200" cy="4200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200">
                <a:solidFill>
                  <a:srgbClr val="FFFFFF"/>
                </a:solidFill>
              </a:rPr>
              <a:t>Email</a:t>
            </a:r>
            <a:br>
              <a:rPr lang="en">
                <a:solidFill>
                  <a:srgbClr val="FFFFFF"/>
                </a:solidFill>
              </a:rPr>
            </a:br>
            <a:r>
              <a:rPr lang="en" sz="3800">
                <a:solidFill>
                  <a:srgbClr val="FFFFFF"/>
                </a:solidFill>
              </a:rPr>
              <a:t>ondrej</a:t>
            </a:r>
            <a:r>
              <a:rPr lang="en" sz="3800">
                <a:solidFill>
                  <a:srgbClr val="FFFFFF"/>
                </a:solidFill>
              </a:rPr>
              <a:t>@sika.io</a:t>
            </a:r>
            <a:endParaRPr sz="38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rPr b="0" lang="en" sz="2200">
                <a:solidFill>
                  <a:schemeClr val="lt1"/>
                </a:solidFill>
              </a:rPr>
              <a:t>Twitter</a:t>
            </a:r>
            <a:endParaRPr b="0" sz="2200">
              <a:solidFill>
                <a:srgbClr val="FFFFFF"/>
              </a:solidFill>
            </a:endParaRPr>
          </a:p>
          <a:p>
            <a:pPr indent="0" lvl="0" marL="0" rtl="0" algn="l">
              <a:spcBef>
                <a:spcPts val="0"/>
              </a:spcBef>
              <a:spcAft>
                <a:spcPts val="0"/>
              </a:spcAft>
              <a:buNone/>
            </a:pPr>
            <a:r>
              <a:rPr lang="en" sz="3800">
                <a:solidFill>
                  <a:schemeClr val="lt1"/>
                </a:solidFill>
              </a:rPr>
              <a:t>@ondrejsika</a:t>
            </a:r>
            <a:endParaRPr sz="3800">
              <a:solidFill>
                <a:schemeClr val="lt1"/>
              </a:solidFill>
            </a:endParaRPr>
          </a:p>
          <a:p>
            <a:pPr indent="0" lvl="0" marL="0" rtl="0" algn="l">
              <a:spcBef>
                <a:spcPts val="0"/>
              </a:spcBef>
              <a:spcAft>
                <a:spcPts val="0"/>
              </a:spcAft>
              <a:buNone/>
            </a:pPr>
            <a:r>
              <a:t/>
            </a:r>
            <a:endParaRPr sz="1000">
              <a:solidFill>
                <a:schemeClr val="lt1"/>
              </a:solidFill>
            </a:endParaRPr>
          </a:p>
          <a:p>
            <a:pPr indent="0" lvl="0" marL="0" rtl="0" algn="l">
              <a:spcBef>
                <a:spcPts val="0"/>
              </a:spcBef>
              <a:spcAft>
                <a:spcPts val="0"/>
              </a:spcAft>
              <a:buNone/>
            </a:pPr>
            <a:r>
              <a:rPr b="0" lang="en" sz="2200">
                <a:solidFill>
                  <a:schemeClr val="lt1"/>
                </a:solidFill>
              </a:rPr>
              <a:t>LinkedIn</a:t>
            </a:r>
            <a:endParaRPr b="0" sz="2200">
              <a:solidFill>
                <a:schemeClr val="lt1"/>
              </a:solidFill>
            </a:endParaRPr>
          </a:p>
          <a:p>
            <a:pPr indent="0" lvl="0" marL="0" rtl="0" algn="l">
              <a:spcBef>
                <a:spcPts val="0"/>
              </a:spcBef>
              <a:spcAft>
                <a:spcPts val="0"/>
              </a:spcAft>
              <a:buNone/>
            </a:pPr>
            <a:r>
              <a:rPr lang="en" sz="3800">
                <a:solidFill>
                  <a:schemeClr val="lt1"/>
                </a:solidFill>
              </a:rPr>
              <a:t>/in/ondrejsika</a:t>
            </a:r>
            <a:endParaRPr sz="3800">
              <a:solidFill>
                <a:schemeClr val="lt1"/>
              </a:solidFill>
            </a:endParaRPr>
          </a:p>
          <a:p>
            <a:pPr indent="0" lvl="0" marL="0" rtl="0" algn="l">
              <a:spcBef>
                <a:spcPts val="0"/>
              </a:spcBef>
              <a:spcAft>
                <a:spcPts val="0"/>
              </a:spcAft>
              <a:buClr>
                <a:schemeClr val="dk1"/>
              </a:buClr>
              <a:buSzPts val="1100"/>
              <a:buFont typeface="Arial"/>
              <a:buNone/>
            </a:pPr>
            <a:r>
              <a:t/>
            </a:r>
            <a:endParaRPr sz="1000">
              <a:solidFill>
                <a:schemeClr val="lt1"/>
              </a:solidFill>
            </a:endParaRPr>
          </a:p>
          <a:p>
            <a:pPr indent="0" lvl="0" marL="0" rtl="0" algn="l">
              <a:spcBef>
                <a:spcPts val="0"/>
              </a:spcBef>
              <a:spcAft>
                <a:spcPts val="0"/>
              </a:spcAft>
              <a:buClr>
                <a:schemeClr val="dk1"/>
              </a:buClr>
              <a:buSzPts val="1100"/>
              <a:buFont typeface="Arial"/>
              <a:buNone/>
            </a:pPr>
            <a:r>
              <a:rPr b="0" lang="en" sz="2200">
                <a:solidFill>
                  <a:schemeClr val="lt1"/>
                </a:solidFill>
              </a:rPr>
              <a:t>Slides</a:t>
            </a:r>
            <a:endParaRPr b="0" sz="2200">
              <a:solidFill>
                <a:schemeClr val="lt1"/>
              </a:solidFill>
            </a:endParaRPr>
          </a:p>
          <a:p>
            <a:pPr indent="0" lvl="0" marL="0" rtl="0" algn="l">
              <a:spcBef>
                <a:spcPts val="0"/>
              </a:spcBef>
              <a:spcAft>
                <a:spcPts val="0"/>
              </a:spcAft>
              <a:buClr>
                <a:schemeClr val="dk1"/>
              </a:buClr>
              <a:buSzPts val="1100"/>
              <a:buFont typeface="Arial"/>
              <a:buNone/>
            </a:pPr>
            <a:r>
              <a:rPr lang="en" sz="4200">
                <a:solidFill>
                  <a:schemeClr val="lt1"/>
                </a:solidFill>
              </a:rPr>
              <a:t>sika.link/slides</a:t>
            </a:r>
            <a:endParaRPr sz="4200">
              <a:solidFill>
                <a:schemeClr val="lt1"/>
              </a:solidFill>
            </a:endParaRPr>
          </a:p>
        </p:txBody>
      </p:sp>
      <p:pic>
        <p:nvPicPr>
          <p:cNvPr id="367" name="Google Shape;367;p57"/>
          <p:cNvPicPr preferRelativeResize="0"/>
          <p:nvPr/>
        </p:nvPicPr>
        <p:blipFill>
          <a:blip r:embed="rId3">
            <a:alphaModFix/>
          </a:blip>
          <a:stretch>
            <a:fillRect/>
          </a:stretch>
        </p:blipFill>
        <p:spPr>
          <a:xfrm>
            <a:off x="6189250" y="1701850"/>
            <a:ext cx="3359175" cy="3441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DevOps Stack</a:t>
            </a:r>
            <a:endParaRPr/>
          </a:p>
        </p:txBody>
      </p:sp>
      <p:sp>
        <p:nvSpPr>
          <p:cNvPr id="99" name="Google Shape;99;p17"/>
          <p:cNvSpPr txBox="1"/>
          <p:nvPr>
            <p:ph idx="1" type="body"/>
          </p:nvPr>
        </p:nvSpPr>
        <p:spPr>
          <a:xfrm>
            <a:off x="311700" y="1074002"/>
            <a:ext cx="7929000" cy="33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Git, Gitlab</a:t>
            </a:r>
            <a:r>
              <a:rPr lang="en" sz="1800"/>
              <a:t> - Versioning &amp; Collaboration</a:t>
            </a:r>
            <a:endParaRPr sz="1800"/>
          </a:p>
          <a:p>
            <a:pPr indent="-342900" lvl="0" marL="457200" rtl="0" algn="l">
              <a:spcBef>
                <a:spcPts val="0"/>
              </a:spcBef>
              <a:spcAft>
                <a:spcPts val="0"/>
              </a:spcAft>
              <a:buSzPts val="1800"/>
              <a:buChar char="-"/>
            </a:pPr>
            <a:r>
              <a:rPr lang="en" sz="1800"/>
              <a:t>Gitlab CI</a:t>
            </a:r>
            <a:r>
              <a:rPr lang="en" sz="1800"/>
              <a:t>, </a:t>
            </a:r>
            <a:r>
              <a:rPr lang="en" sz="1800"/>
              <a:t>ArgoCD</a:t>
            </a:r>
            <a:r>
              <a:rPr lang="en" sz="1800"/>
              <a:t> - Continuous Integration, </a:t>
            </a:r>
            <a:r>
              <a:rPr lang="en" sz="1800">
                <a:solidFill>
                  <a:schemeClr val="hlink"/>
                </a:solidFill>
              </a:rPr>
              <a:t>Continuous Deployment</a:t>
            </a:r>
            <a:endParaRPr sz="1800"/>
          </a:p>
          <a:p>
            <a:pPr indent="-342900" lvl="0" marL="457200" rtl="0" algn="l">
              <a:spcBef>
                <a:spcPts val="0"/>
              </a:spcBef>
              <a:spcAft>
                <a:spcPts val="0"/>
              </a:spcAft>
              <a:buSzPts val="1800"/>
              <a:buChar char="-"/>
            </a:pPr>
            <a:r>
              <a:rPr lang="en" sz="1800"/>
              <a:t>Docker, </a:t>
            </a:r>
            <a:r>
              <a:rPr lang="en" sz="1800"/>
              <a:t>Kubernetes</a:t>
            </a:r>
            <a:r>
              <a:rPr lang="en" sz="1800"/>
              <a:t> - Containers &amp; Orchestration</a:t>
            </a:r>
            <a:endParaRPr sz="1800"/>
          </a:p>
          <a:p>
            <a:pPr indent="-342900" lvl="0" marL="457200" rtl="0" algn="l">
              <a:spcBef>
                <a:spcPts val="0"/>
              </a:spcBef>
              <a:spcAft>
                <a:spcPts val="0"/>
              </a:spcAft>
              <a:buSzPts val="1800"/>
              <a:buChar char="-"/>
            </a:pPr>
            <a:r>
              <a:rPr lang="en" sz="1800"/>
              <a:t>AKS, EKS, </a:t>
            </a:r>
            <a:r>
              <a:rPr lang="en" sz="1800"/>
              <a:t>RKE2</a:t>
            </a:r>
            <a:r>
              <a:rPr lang="en" sz="1800"/>
              <a:t>- Kubernetes Provisioning</a:t>
            </a:r>
            <a:endParaRPr sz="1800"/>
          </a:p>
          <a:p>
            <a:pPr indent="-342900" lvl="0" marL="457200" rtl="0" algn="l">
              <a:spcBef>
                <a:spcPts val="0"/>
              </a:spcBef>
              <a:spcAft>
                <a:spcPts val="0"/>
              </a:spcAft>
              <a:buSzPts val="1800"/>
              <a:buChar char="-"/>
            </a:pPr>
            <a:r>
              <a:rPr lang="en" sz="1800"/>
              <a:t>Terraform</a:t>
            </a:r>
            <a:r>
              <a:rPr lang="en" sz="1800"/>
              <a:t> - Infrastructure management</a:t>
            </a:r>
            <a:endParaRPr sz="1800"/>
          </a:p>
          <a:p>
            <a:pPr indent="-342900" lvl="0" marL="457200" rtl="0" algn="l">
              <a:spcBef>
                <a:spcPts val="0"/>
              </a:spcBef>
              <a:spcAft>
                <a:spcPts val="0"/>
              </a:spcAft>
              <a:buSzPts val="1800"/>
              <a:buChar char="-"/>
            </a:pPr>
            <a:r>
              <a:rPr lang="en" sz="1800"/>
              <a:t>Prometheus</a:t>
            </a:r>
            <a:r>
              <a:rPr lang="en" sz="1800"/>
              <a:t>, </a:t>
            </a:r>
            <a:r>
              <a:rPr lang="en" sz="1800"/>
              <a:t>Alertmanager</a:t>
            </a:r>
            <a:r>
              <a:rPr b="1" lang="en" sz="1800"/>
              <a:t>, </a:t>
            </a:r>
            <a:r>
              <a:rPr lang="en" sz="1800"/>
              <a:t>Grafana</a:t>
            </a:r>
            <a:r>
              <a:rPr lang="en" sz="1800"/>
              <a:t> - Monitoring Stack</a:t>
            </a:r>
            <a:endParaRPr sz="1800"/>
          </a:p>
          <a:p>
            <a:pPr indent="-342900" lvl="0" marL="457200" rtl="0" algn="l">
              <a:spcBef>
                <a:spcPts val="0"/>
              </a:spcBef>
              <a:spcAft>
                <a:spcPts val="0"/>
              </a:spcAft>
              <a:buSzPts val="1800"/>
              <a:buChar char="-"/>
            </a:pPr>
            <a:r>
              <a:rPr lang="en" sz="1800"/>
              <a:t>Elastic Stack / </a:t>
            </a:r>
            <a:r>
              <a:rPr lang="en" sz="1800"/>
              <a:t>Loki</a:t>
            </a:r>
            <a:r>
              <a:rPr lang="en" sz="1800"/>
              <a:t> - Log Management</a:t>
            </a:r>
            <a:endParaRPr sz="1800"/>
          </a:p>
          <a:p>
            <a:pPr indent="-342900" lvl="0" marL="457200" rtl="0" algn="l">
              <a:spcBef>
                <a:spcPts val="0"/>
              </a:spcBef>
              <a:spcAft>
                <a:spcPts val="0"/>
              </a:spcAft>
              <a:buSzPts val="1800"/>
              <a:buChar char="-"/>
            </a:pPr>
            <a:r>
              <a:rPr b="1" lang="en" sz="1800"/>
              <a:t>Cloud</a:t>
            </a:r>
            <a:endParaRPr b="1"/>
          </a:p>
          <a:p>
            <a:pPr indent="-342900" lvl="1" marL="914400" rtl="0" algn="l">
              <a:spcBef>
                <a:spcPts val="0"/>
              </a:spcBef>
              <a:spcAft>
                <a:spcPts val="0"/>
              </a:spcAft>
              <a:buSzPts val="1800"/>
              <a:buChar char="-"/>
            </a:pPr>
            <a:r>
              <a:rPr b="1" lang="en"/>
              <a:t>Public  - </a:t>
            </a:r>
            <a:r>
              <a:rPr b="1" lang="en" sz="1800"/>
              <a:t>AWS, Azure, DigitalOcea</a:t>
            </a:r>
            <a:r>
              <a:rPr b="1" lang="en"/>
              <a:t>n</a:t>
            </a:r>
            <a:endParaRPr b="1"/>
          </a:p>
          <a:p>
            <a:pPr indent="-342900" lvl="1" marL="914400" rtl="0" algn="l">
              <a:spcBef>
                <a:spcPts val="0"/>
              </a:spcBef>
              <a:spcAft>
                <a:spcPts val="0"/>
              </a:spcAft>
              <a:buSzPts val="1800"/>
              <a:buChar char="-"/>
            </a:pPr>
            <a:r>
              <a:rPr b="1" lang="en"/>
              <a:t>Private - </a:t>
            </a:r>
            <a:r>
              <a:rPr b="1" lang="en" sz="1800"/>
              <a:t>Proxmox, VM</a:t>
            </a:r>
            <a:r>
              <a:rPr b="1" lang="en"/>
              <a:t>Ware</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 type="body"/>
          </p:nvPr>
        </p:nvSpPr>
        <p:spPr>
          <a:xfrm>
            <a:off x="311700" y="1250152"/>
            <a:ext cx="7929000" cy="33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Obecně co je to Clou</a:t>
            </a:r>
            <a:r>
              <a:rPr lang="en" sz="1800"/>
              <a:t>d</a:t>
            </a:r>
            <a:endParaRPr sz="1800"/>
          </a:p>
          <a:p>
            <a:pPr indent="-342900" lvl="0" marL="457200" rtl="0" algn="l">
              <a:spcBef>
                <a:spcPts val="0"/>
              </a:spcBef>
              <a:spcAft>
                <a:spcPts val="0"/>
              </a:spcAft>
              <a:buSzPts val="1800"/>
              <a:buChar char="-"/>
            </a:pPr>
            <a:r>
              <a:rPr lang="en" sz="1800"/>
              <a:t>Proč chceme migrovat do cloudu</a:t>
            </a:r>
            <a:endParaRPr sz="1800"/>
          </a:p>
          <a:p>
            <a:pPr indent="-342900" lvl="0" marL="457200" rtl="0" algn="l">
              <a:spcBef>
                <a:spcPts val="0"/>
              </a:spcBef>
              <a:spcAft>
                <a:spcPts val="0"/>
              </a:spcAft>
              <a:buSzPts val="1800"/>
              <a:buChar char="-"/>
            </a:pPr>
            <a:r>
              <a:rPr lang="en" sz="1800"/>
              <a:t>Výhody a nevýhody jednotlivých řešení</a:t>
            </a:r>
            <a:endParaRPr sz="1800"/>
          </a:p>
          <a:p>
            <a:pPr indent="-342900" lvl="0" marL="457200" rtl="0" algn="l">
              <a:spcBef>
                <a:spcPts val="0"/>
              </a:spcBef>
              <a:spcAft>
                <a:spcPts val="0"/>
              </a:spcAft>
              <a:buSzPts val="1800"/>
              <a:buChar char="-"/>
            </a:pPr>
            <a:r>
              <a:rPr lang="en" sz="1800"/>
              <a:t>Postup migrace</a:t>
            </a:r>
            <a:endParaRPr sz="1800"/>
          </a:p>
          <a:p>
            <a:pPr indent="-342900" lvl="1" marL="914400" rtl="0" algn="l">
              <a:spcBef>
                <a:spcPts val="0"/>
              </a:spcBef>
              <a:spcAft>
                <a:spcPts val="0"/>
              </a:spcAft>
              <a:buSzPts val="1800"/>
              <a:buChar char="-"/>
            </a:pPr>
            <a:r>
              <a:rPr lang="en" sz="1800"/>
              <a:t>Kde </a:t>
            </a:r>
            <a:r>
              <a:rPr lang="en"/>
              <a:t>začít</a:t>
            </a:r>
            <a:endParaRPr sz="1800"/>
          </a:p>
          <a:p>
            <a:pPr indent="-342900" lvl="1" marL="914400" rtl="0" algn="l">
              <a:spcBef>
                <a:spcPts val="0"/>
              </a:spcBef>
              <a:spcAft>
                <a:spcPts val="0"/>
              </a:spcAft>
              <a:buSzPts val="1800"/>
              <a:buChar char="-"/>
            </a:pPr>
            <a:r>
              <a:rPr lang="en"/>
              <a:t>Co zvážit</a:t>
            </a:r>
            <a:endParaRPr/>
          </a:p>
          <a:p>
            <a:pPr indent="-342900" lvl="1" marL="914400" rtl="0" algn="l">
              <a:spcBef>
                <a:spcPts val="0"/>
              </a:spcBef>
              <a:spcAft>
                <a:spcPts val="0"/>
              </a:spcAft>
              <a:buSzPts val="1800"/>
              <a:buChar char="-"/>
            </a:pPr>
            <a:r>
              <a:rPr lang="en"/>
              <a:t>Čemu se vyvarovat</a:t>
            </a:r>
            <a:endParaRPr/>
          </a:p>
        </p:txBody>
      </p:sp>
      <p:sp>
        <p:nvSpPr>
          <p:cNvPr id="105" name="Google Shape;105;p18"/>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čem to bude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 je to cloud?</a:t>
            </a:r>
            <a:endParaRPr/>
          </a:p>
        </p:txBody>
      </p:sp>
      <p:sp>
        <p:nvSpPr>
          <p:cNvPr id="111" name="Google Shape;111;p19"/>
          <p:cNvSpPr txBox="1"/>
          <p:nvPr>
            <p:ph idx="1" type="body"/>
          </p:nvPr>
        </p:nvSpPr>
        <p:spPr>
          <a:xfrm>
            <a:off x="311700" y="1152475"/>
            <a:ext cx="564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Cloud computing is the on-demand availability of computer system resources, especially data storage and computing power, without direct active management by the user.</a:t>
            </a:r>
            <a:endParaRPr sz="2200"/>
          </a:p>
          <a:p>
            <a:pPr indent="0" lvl="0" marL="0" rtl="0" algn="r">
              <a:spcBef>
                <a:spcPts val="1600"/>
              </a:spcBef>
              <a:spcAft>
                <a:spcPts val="1600"/>
              </a:spcAft>
              <a:buNone/>
            </a:pPr>
            <a:r>
              <a:rPr lang="en"/>
              <a:t>– https://en.wikipedia.org/wiki/Cloud_computing</a:t>
            </a:r>
            <a:endParaRPr/>
          </a:p>
        </p:txBody>
      </p:sp>
      <p:pic>
        <p:nvPicPr>
          <p:cNvPr id="112" name="Google Shape;112;p19"/>
          <p:cNvPicPr preferRelativeResize="0"/>
          <p:nvPr/>
        </p:nvPicPr>
        <p:blipFill>
          <a:blip r:embed="rId3">
            <a:alphaModFix/>
          </a:blip>
          <a:stretch>
            <a:fillRect/>
          </a:stretch>
        </p:blipFill>
        <p:spPr>
          <a:xfrm>
            <a:off x="6157725" y="603700"/>
            <a:ext cx="2734950" cy="2734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Proč chceme migrovat do cloudu?</a:t>
            </a:r>
            <a:endParaRPr/>
          </a:p>
        </p:txBody>
      </p:sp>
      <p:sp>
        <p:nvSpPr>
          <p:cNvPr id="118" name="Google Shape;118;p20"/>
          <p:cNvSpPr txBox="1"/>
          <p:nvPr>
            <p:ph idx="1" type="body"/>
          </p:nvPr>
        </p:nvSpPr>
        <p:spPr>
          <a:xfrm>
            <a:off x="311700" y="1152475"/>
            <a:ext cx="5646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200"/>
              <a:t>Škálovatelnost</a:t>
            </a:r>
            <a:endParaRPr sz="2200"/>
          </a:p>
          <a:p>
            <a:pPr indent="-368300" lvl="0" marL="457200" rtl="0" algn="l">
              <a:spcBef>
                <a:spcPts val="0"/>
              </a:spcBef>
              <a:spcAft>
                <a:spcPts val="0"/>
              </a:spcAft>
              <a:buSzPts val="2200"/>
              <a:buChar char="-"/>
            </a:pPr>
            <a:r>
              <a:rPr lang="en" sz="2200"/>
              <a:t>Flexibilita</a:t>
            </a:r>
            <a:endParaRPr sz="2200"/>
          </a:p>
          <a:p>
            <a:pPr indent="-368300" lvl="0" marL="457200" rtl="0" algn="l">
              <a:spcBef>
                <a:spcPts val="0"/>
              </a:spcBef>
              <a:spcAft>
                <a:spcPts val="0"/>
              </a:spcAft>
              <a:buSzPts val="2200"/>
              <a:buChar char="-"/>
            </a:pPr>
            <a:r>
              <a:rPr lang="en" sz="2200"/>
              <a:t>Jednoduchá správa</a:t>
            </a:r>
            <a:endParaRPr sz="2200"/>
          </a:p>
          <a:p>
            <a:pPr indent="-368300" lvl="1" marL="914400" rtl="0" algn="l">
              <a:spcBef>
                <a:spcPts val="0"/>
              </a:spcBef>
              <a:spcAft>
                <a:spcPts val="0"/>
              </a:spcAft>
              <a:buSzPts val="2200"/>
              <a:buChar char="-"/>
            </a:pPr>
            <a:r>
              <a:rPr lang="en" sz="2200"/>
              <a:t>Terraform a IaC</a:t>
            </a:r>
            <a:endParaRPr sz="2200"/>
          </a:p>
          <a:p>
            <a:pPr indent="-368300" lvl="0" marL="457200" rtl="0" algn="l">
              <a:spcBef>
                <a:spcPts val="0"/>
              </a:spcBef>
              <a:spcAft>
                <a:spcPts val="0"/>
              </a:spcAft>
              <a:buSzPts val="2200"/>
              <a:buChar char="-"/>
            </a:pPr>
            <a:r>
              <a:rPr lang="en" sz="2200"/>
              <a:t>Cena</a:t>
            </a:r>
            <a:endParaRPr sz="2200"/>
          </a:p>
        </p:txBody>
      </p:sp>
      <p:pic>
        <p:nvPicPr>
          <p:cNvPr id="119" name="Google Shape;119;p20"/>
          <p:cNvPicPr preferRelativeResize="0"/>
          <p:nvPr/>
        </p:nvPicPr>
        <p:blipFill>
          <a:blip r:embed="rId3">
            <a:alphaModFix/>
          </a:blip>
          <a:stretch>
            <a:fillRect/>
          </a:stretch>
        </p:blipFill>
        <p:spPr>
          <a:xfrm>
            <a:off x="5266775" y="1143000"/>
            <a:ext cx="2714625" cy="2857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11700" y="205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Dělení cloudu</a:t>
            </a:r>
            <a:endParaRPr/>
          </a:p>
        </p:txBody>
      </p:sp>
      <p:sp>
        <p:nvSpPr>
          <p:cNvPr id="125" name="Google Shape;125;p21"/>
          <p:cNvSpPr txBox="1"/>
          <p:nvPr>
            <p:ph idx="1" type="body"/>
          </p:nvPr>
        </p:nvSpPr>
        <p:spPr>
          <a:xfrm>
            <a:off x="311700" y="1250150"/>
            <a:ext cx="8669400" cy="29409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Veřejný (public) a soukromý (private) cloud</a:t>
            </a:r>
            <a:endParaRPr/>
          </a:p>
          <a:p>
            <a:pPr indent="-368300" lvl="0" marL="457200" rtl="0" algn="l">
              <a:spcBef>
                <a:spcPts val="0"/>
              </a:spcBef>
              <a:spcAft>
                <a:spcPts val="0"/>
              </a:spcAft>
              <a:buSzPts val="2200"/>
              <a:buChar char="-"/>
            </a:pPr>
            <a:r>
              <a:rPr lang="en"/>
              <a:t>Podle velikosti</a:t>
            </a:r>
            <a:endParaRPr/>
          </a:p>
          <a:p>
            <a:pPr indent="-342900" lvl="1" marL="914400" rtl="0" algn="l">
              <a:spcBef>
                <a:spcPts val="0"/>
              </a:spcBef>
              <a:spcAft>
                <a:spcPts val="0"/>
              </a:spcAft>
              <a:buSzPts val="1800"/>
              <a:buChar char="-"/>
            </a:pPr>
            <a:r>
              <a:rPr lang="en"/>
              <a:t>velká trojka, menší cloudy, lokální poskytovatelé</a:t>
            </a:r>
            <a:endParaRPr/>
          </a:p>
          <a:p>
            <a:pPr indent="-368300" lvl="0" marL="457200" rtl="0" algn="l">
              <a:spcBef>
                <a:spcPts val="0"/>
              </a:spcBef>
              <a:spcAft>
                <a:spcPts val="0"/>
              </a:spcAft>
              <a:buSzPts val="2200"/>
              <a:buChar char="-"/>
            </a:pPr>
            <a:r>
              <a:rPr lang="en"/>
              <a:t>Podle rozsahu poskytovaných služeb</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kaLab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E1E1E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